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60" r:id="rId4"/>
  </p:sldMasterIdLst>
  <p:notesMasterIdLst>
    <p:notesMasterId r:id="rId31"/>
  </p:notesMasterIdLst>
  <p:sldIdLst>
    <p:sldId id="348" r:id="rId5"/>
    <p:sldId id="368" r:id="rId6"/>
    <p:sldId id="266" r:id="rId7"/>
    <p:sldId id="369" r:id="rId8"/>
    <p:sldId id="571" r:id="rId9"/>
    <p:sldId id="301" r:id="rId10"/>
    <p:sldId id="355" r:id="rId11"/>
    <p:sldId id="604" r:id="rId12"/>
    <p:sldId id="610" r:id="rId13"/>
    <p:sldId id="618" r:id="rId14"/>
    <p:sldId id="619" r:id="rId15"/>
    <p:sldId id="293" r:id="rId16"/>
    <p:sldId id="296" r:id="rId17"/>
    <p:sldId id="607" r:id="rId18"/>
    <p:sldId id="381" r:id="rId19"/>
    <p:sldId id="382" r:id="rId20"/>
    <p:sldId id="372" r:id="rId21"/>
    <p:sldId id="608" r:id="rId22"/>
    <p:sldId id="609" r:id="rId23"/>
    <p:sldId id="508" r:id="rId24"/>
    <p:sldId id="595" r:id="rId25"/>
    <p:sldId id="620" r:id="rId26"/>
    <p:sldId id="621" r:id="rId27"/>
    <p:sldId id="622" r:id="rId28"/>
    <p:sldId id="386" r:id="rId29"/>
    <p:sldId id="411"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F8BE0F5-F403-45D8-9124-4B1576B04115}">
          <p14:sldIdLst>
            <p14:sldId id="348"/>
          </p14:sldIdLst>
        </p14:section>
        <p14:section name="Do Now options" id="{0FE23AD4-1D98-44A7-9DFD-A60D225A45E7}">
          <p14:sldIdLst>
            <p14:sldId id="368"/>
            <p14:sldId id="266"/>
            <p14:sldId id="369"/>
          </p14:sldIdLst>
        </p14:section>
        <p14:section name="Lesson Introduction" id="{74EA7949-9924-4F85-A6B5-78EF425FAA0D}">
          <p14:sldIdLst>
            <p14:sldId id="571"/>
            <p14:sldId id="301"/>
            <p14:sldId id="355"/>
          </p14:sldIdLst>
        </p14:section>
        <p14:section name="Introduction" id="{6F7B122B-5F75-D045-A277-992ABBD793C1}">
          <p14:sldIdLst>
            <p14:sldId id="604"/>
            <p14:sldId id="610"/>
            <p14:sldId id="618"/>
            <p14:sldId id="619"/>
          </p14:sldIdLst>
        </p14:section>
        <p14:section name="Talk Tasks and CfUs" id="{4C9413DB-D0EA-4B28-BCAD-DF427EF851DC}">
          <p14:sldIdLst>
            <p14:sldId id="293"/>
            <p14:sldId id="296"/>
            <p14:sldId id="607"/>
            <p14:sldId id="381"/>
            <p14:sldId id="382"/>
          </p14:sldIdLst>
        </p14:section>
        <p14:section name="IP/Activity section" id="{7BE6C088-FF53-8841-BAB4-205CA899FCE1}">
          <p14:sldIdLst>
            <p14:sldId id="372"/>
            <p14:sldId id="608"/>
            <p14:sldId id="609"/>
            <p14:sldId id="508"/>
            <p14:sldId id="595"/>
            <p14:sldId id="620"/>
            <p14:sldId id="621"/>
            <p14:sldId id="622"/>
            <p14:sldId id="386"/>
            <p14:sldId id="411"/>
          </p14:sldIdLst>
        </p14:section>
      </p14:sectionLst>
    </p:ext>
    <p:ext uri="{EFAFB233-063F-42B5-8137-9DF3F51BA10A}">
      <p15:sldGuideLst xmlns:p15="http://schemas.microsoft.com/office/powerpoint/2012/main"/>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71" roundtripDataSignature="AMtx7mjxf6sQMjR3YkxPd/PG2Zf7L8yd4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auna O'Brien" initials="SO" lastIdx="68" clrIdx="0">
    <p:extLst>
      <p:ext uri="{19B8F6BF-5375-455C-9EA6-DF929625EA0E}">
        <p15:presenceInfo xmlns:p15="http://schemas.microsoft.com/office/powerpoint/2012/main" userId="S::shauna.obrien@arkonline.org::2cccf8d3-fcb4-4082-ab59-b4bd17c66c6c" providerId="AD"/>
      </p:ext>
    </p:extLst>
  </p:cmAuthor>
  <p:cmAuthor id="2" name="Joanna Scouler" initials="JS" lastIdx="1" clrIdx="1">
    <p:extLst>
      <p:ext uri="{19B8F6BF-5375-455C-9EA6-DF929625EA0E}">
        <p15:presenceInfo xmlns:p15="http://schemas.microsoft.com/office/powerpoint/2012/main" userId="S::joanna.scouler@arkonline.org::da2978bb-3a89-42a2-b6f4-686f2140a0cc" providerId="AD"/>
      </p:ext>
    </p:extLst>
  </p:cmAuthor>
  <p:cmAuthor id="3" name="Kathleen Webb" initials="KW" lastIdx="3" clrIdx="2">
    <p:extLst>
      <p:ext uri="{19B8F6BF-5375-455C-9EA6-DF929625EA0E}">
        <p15:presenceInfo xmlns:p15="http://schemas.microsoft.com/office/powerpoint/2012/main" userId="S::kathleen.webb@arkcurriculumplus.org.uk::cbb8dd05-48af-49e8-b1d0-c6b737c1bd12" providerId="AD"/>
      </p:ext>
    </p:extLst>
  </p:cmAuthor>
  <p:cmAuthor id="4" name="Shauna O'Brien" initials="SO [2]" lastIdx="1" clrIdx="3">
    <p:extLst>
      <p:ext uri="{19B8F6BF-5375-455C-9EA6-DF929625EA0E}">
        <p15:presenceInfo xmlns:p15="http://schemas.microsoft.com/office/powerpoint/2012/main" userId="S::shauna.obrien@arkcurriculumplus.org.uk::2cccf8d3-fcb4-4082-ab59-b4bd17c66c6c" providerId="AD"/>
      </p:ext>
    </p:extLst>
  </p:cmAuthor>
  <p:cmAuthor id="5" name="Emma Taylor" initials="ET" lastIdx="2" clrIdx="4">
    <p:extLst>
      <p:ext uri="{19B8F6BF-5375-455C-9EA6-DF929625EA0E}">
        <p15:presenceInfo xmlns:p15="http://schemas.microsoft.com/office/powerpoint/2012/main" userId="S::e.taylor@kingsolomonacademy.org::78708941-01f8-4eef-b543-9e74222a06a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193"/>
    <a:srgbClr val="0432FF"/>
    <a:srgbClr val="FF9300"/>
    <a:srgbClr val="FFFF00"/>
    <a:srgbClr val="F2F2E3"/>
    <a:srgbClr val="DCD0DD"/>
    <a:srgbClr val="FFFC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1EB6348-2FFE-48DD-B87E-607CE2353A59}">
  <a:tblStyle styleId="{B1EB6348-2FFE-48DD-B87E-607CE2353A59}"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94"/>
    <p:restoredTop sz="74524" autoAdjust="0"/>
  </p:normalViewPr>
  <p:slideViewPr>
    <p:cSldViewPr snapToGrid="0">
      <p:cViewPr varScale="1">
        <p:scale>
          <a:sx n="75" d="100"/>
          <a:sy n="75" d="100"/>
        </p:scale>
        <p:origin x="1344" y="160"/>
      </p:cViewPr>
      <p:guideLst/>
    </p:cSldViewPr>
  </p:slideViewPr>
  <p:notesTextViewPr>
    <p:cViewPr>
      <p:scale>
        <a:sx n="1" d="1"/>
        <a:sy n="1" d="1"/>
      </p:scale>
      <p:origin x="0" y="-12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76"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71"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7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7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8" Type="http://schemas.openxmlformats.org/officeDocument/2006/relationships/slide" Target="slides/slide4.xml"/><Relationship Id="rId72" Type="http://schemas.openxmlformats.org/officeDocument/2006/relationships/commentAuthors" Target="commentAuthors.xml"/><Relationship Id="rId3" Type="http://schemas.openxmlformats.org/officeDocument/2006/relationships/customXml" Target="../customXml/item3.xml"/></Relationships>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056354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Suggested exposition:</a:t>
            </a:r>
            <a:endParaRPr lang="en-GB" dirty="0"/>
          </a:p>
          <a:p>
            <a:r>
              <a:rPr lang="en-GB" dirty="0"/>
              <a:t>For hydration of alkenes to take place, including the production of ethanol from ethene, several conditions are required.</a:t>
            </a:r>
          </a:p>
          <a:p>
            <a:r>
              <a:rPr lang="en-GB" dirty="0"/>
              <a:t>It has to take place at high temperatures, which means the water in the reaction is water vapour (steam). </a:t>
            </a:r>
          </a:p>
          <a:p>
            <a:r>
              <a:rPr lang="en-GB" dirty="0"/>
              <a:t>The reaction also takes place in the presence of a catalyst, which is phosphoric acid, to speed up the reaction.</a:t>
            </a:r>
          </a:p>
          <a:p>
            <a:r>
              <a:rPr lang="en-GB" dirty="0"/>
              <a:t>There needs to be a pressure of 60-70 atmospheres</a:t>
            </a:r>
          </a:p>
          <a:p>
            <a:r>
              <a:rPr lang="en-GB" dirty="0"/>
              <a:t>As the reaction takes place at a high temperature, water is in the gaseous form. This means that the alkene (ethene) is actually reacting with steam. The chemical formula is still H</a:t>
            </a:r>
            <a:r>
              <a:rPr lang="en-GB" baseline="-25000" dirty="0"/>
              <a:t>2</a:t>
            </a:r>
            <a:r>
              <a:rPr lang="en-GB" dirty="0"/>
              <a:t>O. </a:t>
            </a:r>
          </a:p>
          <a:p>
            <a:r>
              <a:rPr lang="en-GB" dirty="0"/>
              <a:t>Ethanol is the only product of this reaction</a:t>
            </a:r>
          </a:p>
          <a:p>
            <a:r>
              <a:rPr lang="en-GB" dirty="0"/>
              <a:t>This is a continuous reaction, which means that as long as ethene and steam are fed into the reaction, ethanol will be produced continually. This makes it an efficient process.</a:t>
            </a:r>
          </a:p>
          <a:p>
            <a:endParaRPr lang="en-GB" dirty="0"/>
          </a:p>
          <a:p>
            <a:r>
              <a:rPr lang="en-GB" dirty="0"/>
              <a:t>Image </a:t>
            </a:r>
            <a:r>
              <a:rPr lang="en-GB"/>
              <a:t>from pixabay</a:t>
            </a:r>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10</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507683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Suggested exposition:</a:t>
            </a:r>
            <a:endParaRPr lang="en-GB" dirty="0"/>
          </a:p>
          <a:p>
            <a:r>
              <a:rPr lang="en-GB" dirty="0"/>
              <a:t>The reaction of ethene with steam can be reversed, allowing ethanol to be converted back to ethene.</a:t>
            </a:r>
          </a:p>
          <a:p>
            <a:r>
              <a:rPr lang="en-GB" dirty="0"/>
              <a:t>The word equation for this reaction is ethanol </a:t>
            </a:r>
            <a:r>
              <a:rPr lang="en-GB" dirty="0">
                <a:sym typeface="Wingdings" pitchFamily="2" charset="2"/>
              </a:rPr>
              <a:t></a:t>
            </a:r>
            <a:r>
              <a:rPr lang="en-GB" dirty="0"/>
              <a:t> ethene + steam</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The chemical equation for this reaction is </a:t>
            </a:r>
            <a:r>
              <a:rPr lang="en-GB" sz="1200" b="0" dirty="0">
                <a:latin typeface="Century Gothic" panose="020B0502020202020204" pitchFamily="34" charset="0"/>
              </a:rPr>
              <a:t>C</a:t>
            </a:r>
            <a:r>
              <a:rPr lang="en-GB" sz="1200" b="0" baseline="-25000" dirty="0">
                <a:latin typeface="Century Gothic" panose="020B0502020202020204" pitchFamily="34" charset="0"/>
              </a:rPr>
              <a:t>2</a:t>
            </a:r>
            <a:r>
              <a:rPr lang="en-GB" sz="1200" b="0" dirty="0">
                <a:latin typeface="Century Gothic" panose="020B0502020202020204" pitchFamily="34" charset="0"/>
              </a:rPr>
              <a:t>H</a:t>
            </a:r>
            <a:r>
              <a:rPr lang="en-GB" sz="1200" b="0" baseline="-25000" dirty="0">
                <a:latin typeface="Century Gothic" panose="020B0502020202020204" pitchFamily="34" charset="0"/>
              </a:rPr>
              <a:t>5</a:t>
            </a:r>
            <a:r>
              <a:rPr lang="en-GB" sz="1200" b="0" dirty="0">
                <a:latin typeface="Century Gothic" panose="020B0502020202020204" pitchFamily="34" charset="0"/>
              </a:rPr>
              <a:t>OH </a:t>
            </a:r>
            <a:r>
              <a:rPr lang="en-GB" sz="1200" b="0" dirty="0">
                <a:latin typeface="Century Gothic" panose="020B0502020202020204" pitchFamily="34" charset="0"/>
                <a:sym typeface="Wingdings" pitchFamily="2" charset="2"/>
              </a:rPr>
              <a:t> C</a:t>
            </a:r>
            <a:r>
              <a:rPr lang="en-GB" sz="1200" b="0" baseline="-25000" dirty="0">
                <a:latin typeface="Century Gothic" panose="020B0502020202020204" pitchFamily="34" charset="0"/>
                <a:sym typeface="Wingdings" pitchFamily="2" charset="2"/>
              </a:rPr>
              <a:t>2</a:t>
            </a:r>
            <a:r>
              <a:rPr lang="en-GB" sz="1200" b="0" dirty="0">
                <a:latin typeface="Century Gothic" panose="020B0502020202020204" pitchFamily="34" charset="0"/>
                <a:sym typeface="Wingdings" pitchFamily="2" charset="2"/>
              </a:rPr>
              <a:t>H</a:t>
            </a:r>
            <a:r>
              <a:rPr lang="en-GB" sz="1200" b="0" baseline="-25000" dirty="0">
                <a:latin typeface="Century Gothic" panose="020B0502020202020204" pitchFamily="34" charset="0"/>
                <a:sym typeface="Wingdings" pitchFamily="2" charset="2"/>
              </a:rPr>
              <a:t>4</a:t>
            </a:r>
            <a:r>
              <a:rPr lang="en-GB" sz="1200" b="0" dirty="0">
                <a:latin typeface="Century Gothic" panose="020B0502020202020204" pitchFamily="34" charset="0"/>
                <a:sym typeface="Wingdings" pitchFamily="2" charset="2"/>
              </a:rPr>
              <a:t> + H</a:t>
            </a:r>
            <a:r>
              <a:rPr lang="en-GB" sz="1200" b="0" baseline="-25000" dirty="0">
                <a:latin typeface="Century Gothic" panose="020B0502020202020204" pitchFamily="34" charset="0"/>
                <a:sym typeface="Wingdings" pitchFamily="2" charset="2"/>
              </a:rPr>
              <a:t>2</a:t>
            </a:r>
            <a:r>
              <a:rPr lang="en-GB" sz="1200" b="0" dirty="0">
                <a:latin typeface="Century Gothic" panose="020B0502020202020204" pitchFamily="34" charset="0"/>
                <a:sym typeface="Wingdings" pitchFamily="2" charset="2"/>
              </a:rPr>
              <a:t>O</a:t>
            </a:r>
            <a:endParaRPr lang="en-GB" b="0"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A catalyst called aluminium oxide can speed up this reaction.</a:t>
            </a:r>
          </a:p>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655279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Suggested points:</a:t>
            </a:r>
          </a:p>
          <a:p>
            <a:r>
              <a:rPr lang="en-GB" b="0" dirty="0"/>
              <a:t>Blue: incorrect</a:t>
            </a:r>
          </a:p>
          <a:p>
            <a:r>
              <a:rPr lang="en-GB" b="0" dirty="0"/>
              <a:t>Yellow: correct</a:t>
            </a:r>
          </a:p>
          <a:p>
            <a:r>
              <a:rPr lang="en-GB" b="0" dirty="0"/>
              <a:t>Green: correct</a:t>
            </a:r>
          </a:p>
          <a:p>
            <a:r>
              <a:rPr lang="en-GB" b="0" dirty="0"/>
              <a:t>Pink: incorrect </a:t>
            </a:r>
          </a:p>
          <a:p>
            <a:endParaRPr lang="en-GB" b="0"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Calibri"/>
              <a:cs typeface="Calibri"/>
              <a:sym typeface="Calibri"/>
            </a:endParaRPr>
          </a:p>
          <a:p>
            <a:r>
              <a:rPr lang="en-GB" sz="1200" b="0" i="0" u="none" strike="noStrike" cap="none" dirty="0">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73513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Suggested points:</a:t>
            </a:r>
          </a:p>
          <a:p>
            <a:r>
              <a:rPr lang="en-GB" b="0" dirty="0"/>
              <a:t>Both involve the double bond of ethene (or another alkene) being broken.</a:t>
            </a:r>
          </a:p>
          <a:p>
            <a:r>
              <a:rPr lang="en-GB" b="0" dirty="0"/>
              <a:t>Both are addition reactions</a:t>
            </a:r>
          </a:p>
          <a:p>
            <a:r>
              <a:rPr lang="en-GB" b="0" dirty="0"/>
              <a:t>Hydration is the addition of water, hydrogenation is the addition of water</a:t>
            </a:r>
          </a:p>
          <a:p>
            <a:r>
              <a:rPr lang="en-GB" b="0" dirty="0"/>
              <a:t>Hydration requires a catalyst</a:t>
            </a:r>
          </a:p>
          <a:p>
            <a:r>
              <a:rPr lang="en-GB" b="0" dirty="0"/>
              <a:t>Hydrogenation requires steam/a high temperature and a catalyst</a:t>
            </a:r>
          </a:p>
          <a:p>
            <a:endParaRPr lang="en-GB" b="0"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Calibri"/>
              <a:cs typeface="Calibri"/>
              <a:sym typeface="Calibri"/>
            </a:endParaRPr>
          </a:p>
          <a:p>
            <a:r>
              <a:rPr lang="en-GB" sz="1200" b="0" i="0" u="none" strike="noStrike" cap="none" dirty="0">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Respond to one another.</a:t>
            </a:r>
            <a:endParaRPr lang="en-GB" dirty="0"/>
          </a:p>
          <a:p>
            <a:endParaRPr lang="en-GB" dirty="0"/>
          </a:p>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265070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15</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16</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Purpose: </a:t>
            </a:r>
            <a:r>
              <a:rPr lang="en-GB" b="0" dirty="0"/>
              <a:t>The I-We-You section aims to support pupils to build skills that they most commonly need when answering questions associated with this knowledge in the assessment. This section is also used to interleave other content we expect pupils to know at this stage of their education in order that they build a big picture of the science they are learning.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b="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‘I’ activity, the teacher should model how to answer the question. They can do this by narrating their thinking process aloud, and making links to learning earlier in the lesson explicit.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‘we’ activity, the teacher and students work though a similar example together, in order to prepare students to be able to answer a similar question independently.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Opportunities for the ‘you’ activity – independent practise – occur in the activity portion of the lesson once the student is secure enough to process independently.</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049656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Purpose: </a:t>
            </a:r>
            <a:r>
              <a:rPr lang="en-GB" b="0" dirty="0"/>
              <a:t>The I-We-You section aims to support pupils to build skills that they most commonly need when answering questions associated with this knowledge in the assessment. This section is also used to interleave other content we expect pupils to know at this stage of their education in order that they build a big picture of the science they are learning.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b="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‘I’ activity, the teacher should model how to answer the question. They can do this by narrating their thinking process aloud, and making links to learning earlier in the lesson explicit.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‘we’ activity, the teacher and students work though a similar example together, in order to prepare students to be able to answer a similar question independently.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Opportunities for the ‘you’ activity – independent practise – occur in the activity portion of the lesson once the student is secure enough to process independently.</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86414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Purpose: </a:t>
            </a:r>
            <a:r>
              <a:rPr lang="en-GB" b="0" dirty="0"/>
              <a:t>The I-We-You section aims to support pupils to build skills that they most commonly need when answering questions associated with this knowledge in the assessment. This section is also used to interleave other content we expect pupils to know at this stage of their education in order that they build a big picture of the science they are learning.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b="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‘I’ activity, the teacher should model how to answer the question. They can do this by narrating their thinking process aloud, and making links to learning earlier in the lesson explicit.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‘we’ activity, the teacher and students work though a similar example together, in order to prepare students to be able to answer a similar question independently.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Opportunities for the ‘you’ activity – independent practise – occur in the activity portion of the lesson once the student is secure enough to process independently.</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19</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720862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20</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819643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1" i="0" u="none" strike="noStrike" cap="none" dirty="0">
                <a:solidFill>
                  <a:srgbClr val="1F3864"/>
                </a:solidFill>
                <a:latin typeface="Century Gothic"/>
                <a:ea typeface="Century Gothic"/>
                <a:cs typeface="Century Gothic"/>
                <a:sym typeface="Century Gothic"/>
              </a:rPr>
              <a:t>Big idea: Reactions rearrange matter</a:t>
            </a:r>
          </a:p>
          <a:p>
            <a:pPr marL="0" marR="0" lvl="0" indent="0" algn="l" rtl="0">
              <a:lnSpc>
                <a:spcPct val="100000"/>
              </a:lnSpc>
              <a:spcBef>
                <a:spcPts val="0"/>
              </a:spcBef>
              <a:spcAft>
                <a:spcPts val="0"/>
              </a:spcAft>
              <a:buClr>
                <a:srgbClr val="000000"/>
              </a:buClr>
              <a:buSzPts val="2400"/>
              <a:buFont typeface="Arial"/>
              <a:buNone/>
            </a:pPr>
            <a:endParaRPr lang="en-GB" sz="1200" b="1" i="0" u="none" strike="noStrike" cap="none" dirty="0">
              <a:solidFill>
                <a:srgbClr val="1F3864"/>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1200" b="1" i="0" u="none" strike="noStrike" cap="none" dirty="0">
                <a:solidFill>
                  <a:srgbClr val="1F3864"/>
                </a:solidFill>
                <a:latin typeface="Century Gothic"/>
                <a:ea typeface="Century Gothic"/>
                <a:cs typeface="Century Gothic"/>
                <a:sym typeface="Century Gothic"/>
              </a:rPr>
              <a:t>Foundation: </a:t>
            </a:r>
            <a:r>
              <a:rPr lang="en-GB" sz="1200" b="0" i="0" u="none" strike="noStrike" cap="none" dirty="0">
                <a:solidFill>
                  <a:srgbClr val="1F3864"/>
                </a:solidFill>
                <a:latin typeface="Century Gothic"/>
                <a:ea typeface="Century Gothic"/>
                <a:cs typeface="Century Gothic"/>
                <a:sym typeface="Century Gothic"/>
              </a:rPr>
              <a:t>State the chemical formula for ethene.</a:t>
            </a:r>
          </a:p>
          <a:p>
            <a:pPr marL="0" marR="0" lvl="0" indent="0" algn="l" rtl="0">
              <a:lnSpc>
                <a:spcPct val="100000"/>
              </a:lnSpc>
              <a:spcBef>
                <a:spcPts val="0"/>
              </a:spcBef>
              <a:spcAft>
                <a:spcPts val="0"/>
              </a:spcAft>
              <a:buClr>
                <a:srgbClr val="000000"/>
              </a:buClr>
              <a:buSzPts val="2400"/>
              <a:buFont typeface="Arial"/>
              <a:buNone/>
            </a:pPr>
            <a:r>
              <a:rPr lang="en-GB" sz="1200" b="1" i="0" u="none" strike="noStrike" cap="none" dirty="0">
                <a:solidFill>
                  <a:srgbClr val="7030A0"/>
                </a:solidFill>
                <a:latin typeface="Century Gothic"/>
                <a:ea typeface="Century Gothic"/>
                <a:cs typeface="Century Gothic"/>
                <a:sym typeface="Century Gothic"/>
              </a:rPr>
              <a:t>Stretch: </a:t>
            </a:r>
            <a:r>
              <a:rPr lang="en-GB" sz="1200" b="0" i="0" u="none" strike="noStrike" cap="none" dirty="0">
                <a:solidFill>
                  <a:srgbClr val="7030A0"/>
                </a:solidFill>
                <a:latin typeface="Century Gothic"/>
                <a:ea typeface="Century Gothic"/>
                <a:cs typeface="Century Gothic"/>
                <a:sym typeface="Century Gothic"/>
              </a:rPr>
              <a:t>Explain the disadvantages of producing ethanol by fermentation.</a:t>
            </a:r>
          </a:p>
          <a:p>
            <a:pPr marL="0" marR="0" lvl="0" indent="0" algn="l" rtl="0">
              <a:lnSpc>
                <a:spcPct val="100000"/>
              </a:lnSpc>
              <a:spcBef>
                <a:spcPts val="0"/>
              </a:spcBef>
              <a:spcAft>
                <a:spcPts val="0"/>
              </a:spcAft>
              <a:buClr>
                <a:srgbClr val="000000"/>
              </a:buClr>
              <a:buSzPts val="2400"/>
              <a:buFont typeface="Arial"/>
              <a:buNone/>
            </a:pPr>
            <a:endParaRPr lang="en-GB" dirty="0"/>
          </a:p>
          <a:p>
            <a:pPr marL="0" lvl="0" indent="0" algn="l" rtl="0">
              <a:lnSpc>
                <a:spcPct val="100000"/>
              </a:lnSpc>
              <a:spcBef>
                <a:spcPts val="0"/>
              </a:spcBef>
              <a:spcAft>
                <a:spcPts val="0"/>
              </a:spcAft>
              <a:buSzPts val="1400"/>
              <a:buNone/>
            </a:pPr>
            <a:r>
              <a:rPr lang="en-GB" b="1" dirty="0"/>
              <a:t>Answers:</a:t>
            </a:r>
          </a:p>
          <a:p>
            <a:pPr marL="0" lvl="0" indent="0" algn="l" rtl="0">
              <a:lnSpc>
                <a:spcPct val="100000"/>
              </a:lnSpc>
              <a:spcBef>
                <a:spcPts val="0"/>
              </a:spcBef>
              <a:spcAft>
                <a:spcPts val="0"/>
              </a:spcAft>
              <a:buSzPts val="1400"/>
              <a:buNone/>
            </a:pPr>
            <a:r>
              <a:rPr lang="en-GB" dirty="0"/>
              <a:t>Foundation: C</a:t>
            </a:r>
            <a:r>
              <a:rPr lang="en-GB" baseline="-25000" dirty="0"/>
              <a:t>2</a:t>
            </a:r>
            <a:r>
              <a:rPr lang="en-GB" dirty="0"/>
              <a:t>H</a:t>
            </a:r>
            <a:r>
              <a:rPr lang="en-GB" baseline="-25000" dirty="0"/>
              <a:t>4</a:t>
            </a:r>
            <a:endParaRPr lang="en-GB" sz="1200" b="0" i="0" u="none" strike="noStrike" cap="none" baseline="-25000" dirty="0">
              <a:solidFill>
                <a:srgbClr val="1F3864"/>
              </a:solidFill>
              <a:latin typeface="Century Gothic"/>
              <a:sym typeface="Century Gothic"/>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Stretch: </a:t>
            </a:r>
            <a:r>
              <a:rPr lang="en-GB" sz="1200" b="0" i="0" u="none" strike="noStrike" cap="none" dirty="0">
                <a:solidFill>
                  <a:srgbClr val="1F3864"/>
                </a:solidFill>
                <a:latin typeface="Century Gothic"/>
                <a:sym typeface="Century Gothic"/>
              </a:rPr>
              <a:t>It is a slow process and produces ethanol with low purity. </a:t>
            </a:r>
            <a:endParaRPr lang="en-GB" dirty="0"/>
          </a:p>
          <a:p>
            <a:pPr marL="0" lvl="0" indent="0" algn="l" rtl="0">
              <a:lnSpc>
                <a:spcPct val="100000"/>
              </a:lnSpc>
              <a:spcBef>
                <a:spcPts val="0"/>
              </a:spcBef>
              <a:spcAft>
                <a:spcPts val="0"/>
              </a:spcAft>
              <a:buSzPts val="1400"/>
              <a:buNone/>
            </a:pPr>
            <a:endParaRPr dirty="0"/>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extLst>
      <p:ext uri="{BB962C8B-B14F-4D97-AF65-F5344CB8AC3E}">
        <p14:creationId xmlns:p14="http://schemas.microsoft.com/office/powerpoint/2010/main" val="14804895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0"/>
              </a:spcBef>
              <a:spcAft>
                <a:spcPts val="0"/>
              </a:spcAft>
              <a:buClr>
                <a:schemeClr val="dk1"/>
              </a:buClr>
              <a:buSzPts val="1200"/>
              <a:buFont typeface="Calibri"/>
              <a:buNone/>
            </a:pPr>
            <a:r>
              <a:rPr lang="en-GB" b="1" dirty="0"/>
              <a:t>Q1. Answer: A</a:t>
            </a:r>
            <a:endParaRPr lang="en-GB" dirty="0"/>
          </a:p>
          <a:p>
            <a:pPr marL="0" marR="0" lvl="0" indent="0" algn="l" rtl="0">
              <a:lnSpc>
                <a:spcPct val="100000"/>
              </a:lnSpc>
              <a:spcBef>
                <a:spcPts val="0"/>
              </a:spcBef>
              <a:spcAft>
                <a:spcPts val="0"/>
              </a:spcAft>
              <a:buClr>
                <a:schemeClr val="dk1"/>
              </a:buClr>
              <a:buSzPts val="1200"/>
              <a:buFont typeface="Calibri"/>
              <a:buNone/>
            </a:pPr>
            <a:r>
              <a:rPr lang="en-GB" b="0" dirty="0"/>
              <a:t>If students answer B, they have made the common mistake of confusing hydration and hydrogenation. If students answer C, they are not clear that ethene is not involved in fermentation. </a:t>
            </a:r>
            <a:r>
              <a:rPr lang="en-GB" b="0" i="1" dirty="0"/>
              <a:t>To fix-it, review the steps involved in each method of ethanol production. </a:t>
            </a:r>
          </a:p>
          <a:p>
            <a:pPr marL="0" marR="0" lvl="0" indent="0" algn="l" rtl="0">
              <a:lnSpc>
                <a:spcPct val="100000"/>
              </a:lnSpc>
              <a:spcBef>
                <a:spcPts val="0"/>
              </a:spcBef>
              <a:spcAft>
                <a:spcPts val="0"/>
              </a:spcAft>
              <a:buClr>
                <a:schemeClr val="dk1"/>
              </a:buClr>
              <a:buSzPts val="1200"/>
              <a:buFont typeface="+mj-lt"/>
              <a:buNone/>
            </a:pPr>
            <a:r>
              <a:rPr lang="en-GB" b="1" i="0" dirty="0"/>
              <a:t>Q2.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confused the raw material for fermentation and hydration. If students answer C, they are not clear on what a biofuel is. </a:t>
            </a:r>
            <a:r>
              <a:rPr lang="en-GB" b="0" i="1" dirty="0"/>
              <a:t>To fix it, review the advantages and disadvantages of each method of ethanol production.</a:t>
            </a:r>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A</a:t>
            </a:r>
          </a:p>
          <a:p>
            <a:pPr marL="0" marR="0" lvl="0" indent="0" algn="l" rtl="0">
              <a:lnSpc>
                <a:spcPct val="100000"/>
              </a:lnSpc>
              <a:spcBef>
                <a:spcPts val="0"/>
              </a:spcBef>
              <a:spcAft>
                <a:spcPts val="0"/>
              </a:spcAft>
              <a:buClr>
                <a:schemeClr val="dk1"/>
              </a:buClr>
              <a:buSzPts val="1200"/>
              <a:buFont typeface="+mj-lt"/>
              <a:buNone/>
            </a:pPr>
            <a:r>
              <a:rPr lang="en-GB" b="0" dirty="0"/>
              <a:t>If students answer B, they have identified a disadvantage rather than an advantage. </a:t>
            </a:r>
            <a:r>
              <a:rPr lang="en-GB" b="0" i="1" dirty="0"/>
              <a:t>To fix it, review why energy intensity would be a disadvantage.</a:t>
            </a:r>
            <a:r>
              <a:rPr lang="en-GB" b="0" dirty="0"/>
              <a:t> If students answer C, they have simply stated the conditions rather than an advantage, which is a common mistake when answering exam questions on this topic. </a:t>
            </a:r>
            <a:r>
              <a:rPr lang="en-GB" i="1" dirty="0"/>
              <a:t>To fix it, review the advantages and disadvantages of each method of ethanol production.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206891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26</a:t>
            </a:fld>
            <a:endParaRPr lang="en-GB"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1" i="0" u="none" strike="noStrike" cap="none" dirty="0">
                <a:solidFill>
                  <a:srgbClr val="1F3864"/>
                </a:solidFill>
                <a:latin typeface="Century Gothic"/>
                <a:sym typeface="Century Gothic"/>
              </a:rPr>
              <a:t>Drill answers:</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baseline="0" dirty="0">
                <a:solidFill>
                  <a:srgbClr val="1F3864"/>
                </a:solidFill>
                <a:latin typeface="Century Gothic"/>
                <a:sym typeface="Century Gothic"/>
              </a:rPr>
              <a:t>drawn out ethene</a:t>
            </a:r>
            <a:endParaRPr lang="en-GB" sz="1200" b="0" i="0" u="none" strike="noStrike" cap="none" baseline="-25000" dirty="0">
              <a:solidFill>
                <a:srgbClr val="1F3864"/>
              </a:solidFill>
              <a:latin typeface="Century Gothic"/>
              <a:sym typeface="Century Gothic"/>
            </a:endParaRP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baseline="0" dirty="0">
                <a:solidFill>
                  <a:srgbClr val="1F3864"/>
                </a:solidFill>
                <a:latin typeface="Century Gothic"/>
                <a:sym typeface="Century Gothic"/>
              </a:rPr>
              <a:t>Ethane</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baseline="0" dirty="0">
                <a:solidFill>
                  <a:srgbClr val="1F3864"/>
                </a:solidFill>
                <a:latin typeface="Century Gothic"/>
                <a:sym typeface="Century Gothic"/>
              </a:rPr>
              <a:t>A catalyst is required</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endParaRPr lang="en-GB" sz="1200" b="0" i="0" u="none" strike="noStrike" cap="none" baseline="-25000" dirty="0">
              <a:solidFill>
                <a:srgbClr val="1F3864"/>
              </a:solidFill>
              <a:latin typeface="Century Gothic"/>
              <a:sym typeface="Century Gothic"/>
            </a:endParaRPr>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3</a:t>
            </a:fld>
            <a:endParaRPr/>
          </a:p>
        </p:txBody>
      </p:sp>
    </p:spTree>
    <p:extLst>
      <p:ext uri="{BB962C8B-B14F-4D97-AF65-F5344CB8AC3E}">
        <p14:creationId xmlns:p14="http://schemas.microsoft.com/office/powerpoint/2010/main" val="2994351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endParaRPr lang="en-GB" sz="1200" dirty="0">
              <a:solidFill>
                <a:schemeClr val="dk1"/>
              </a:solidFill>
              <a:latin typeface="Century Gothic"/>
              <a:ea typeface="Century Gothic"/>
              <a:cs typeface="Century Gothic"/>
              <a:sym typeface="Century Gothic"/>
            </a:endParaRPr>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4</a:t>
            </a:fld>
            <a:endParaRPr/>
          </a:p>
        </p:txBody>
      </p:sp>
    </p:spTree>
    <p:extLst>
      <p:ext uri="{BB962C8B-B14F-4D97-AF65-F5344CB8AC3E}">
        <p14:creationId xmlns:p14="http://schemas.microsoft.com/office/powerpoint/2010/main" val="2113291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Big Idea: Structure Determines Properties</a:t>
            </a:r>
          </a:p>
          <a:p>
            <a:r>
              <a:rPr lang="en-GB" sz="1200" b="0" kern="1200" dirty="0">
                <a:solidFill>
                  <a:schemeClr val="tx1"/>
                </a:solidFill>
                <a:effectLst/>
                <a:latin typeface="+mn-lt"/>
                <a:ea typeface="+mn-ea"/>
                <a:cs typeface="+mn-cs"/>
              </a:rPr>
              <a:t>In this lesson, students will look at the other method of producing ethanol and practise the skill of evaluating production methods. </a:t>
            </a:r>
          </a:p>
          <a:p>
            <a:endParaRPr lang="en-GB" sz="1200"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Suggested Hook:</a:t>
            </a:r>
          </a:p>
          <a:p>
            <a:r>
              <a:rPr lang="en-GB" sz="1200" b="0" i="1" kern="1200" dirty="0">
                <a:solidFill>
                  <a:schemeClr val="tx1"/>
                </a:solidFill>
                <a:effectLst/>
                <a:latin typeface="+mn-lt"/>
                <a:ea typeface="+mn-ea"/>
                <a:cs typeface="+mn-cs"/>
              </a:rPr>
              <a:t>What are the advantages and disadvantages of making ethanol from fermentation?</a:t>
            </a: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Guidance:</a:t>
            </a:r>
          </a:p>
          <a:p>
            <a:r>
              <a:rPr lang="en-US" b="0" dirty="0"/>
              <a:t>See unit overview document and planning guidance to see how these objectives are typically assessed at GCSE, including examples of what students should be able to do following this lesson.</a:t>
            </a:r>
          </a:p>
          <a:p>
            <a:r>
              <a:rPr lang="en-US" b="1" dirty="0"/>
              <a:t>Planning for different needs:</a:t>
            </a:r>
          </a:p>
          <a:p>
            <a:r>
              <a:rPr lang="en-US" b="0" dirty="0"/>
              <a:t>The learning objectives given on this slide are suggested based on the most common requirements for exams, however they can be adapted based on the needs of different classes.</a:t>
            </a:r>
          </a:p>
          <a:p>
            <a:r>
              <a:rPr lang="en-US" b="0" dirty="0"/>
              <a:t>For best practice, the unit preparation booklet should be used to determine the appropriate focus of lessons within the unit. </a:t>
            </a:r>
          </a:p>
          <a:p>
            <a:r>
              <a:rPr lang="en-US" b="0" dirty="0"/>
              <a:t>While it is not possible to explicitly split content into levelled grades, we recommend that lesson objectives can be classified as critical, core or stretch. </a:t>
            </a:r>
          </a:p>
          <a:p>
            <a:r>
              <a:rPr lang="en-US" b="0" i="1" dirty="0"/>
              <a:t>Critical</a:t>
            </a:r>
            <a:r>
              <a:rPr lang="en-US" b="0" dirty="0"/>
              <a:t>: the content or skill is essential for all students to be able to progress.</a:t>
            </a:r>
          </a:p>
          <a:p>
            <a:r>
              <a:rPr lang="en-US" b="0" i="1" dirty="0"/>
              <a:t>Core</a:t>
            </a:r>
            <a:r>
              <a:rPr lang="en-US" b="0" dirty="0"/>
              <a:t>: the content or skill is important for students to progress, but other opportunities may be available to revisit it.</a:t>
            </a:r>
          </a:p>
          <a:p>
            <a:r>
              <a:rPr lang="en-US" b="0" i="1" dirty="0"/>
              <a:t>Stretch</a:t>
            </a:r>
            <a:r>
              <a:rPr lang="en-US" b="0" dirty="0"/>
              <a:t>: the content or skill may not be essential for all students but is important for students aiming for the highest grades.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i="1" dirty="0"/>
              <a:t>Key skill: </a:t>
            </a:r>
            <a:r>
              <a:rPr lang="en-US" b="0" dirty="0"/>
              <a:t>this is a crucial skill being developed in this unit as part of the skill mapping</a:t>
            </a:r>
          </a:p>
          <a:p>
            <a:endParaRPr lang="en-US" dirty="0"/>
          </a:p>
          <a:p>
            <a:r>
              <a:rPr lang="en-GB" sz="1800" b="1" dirty="0">
                <a:effectLst/>
                <a:highlight>
                  <a:srgbClr val="00FF00"/>
                </a:highlight>
                <a:latin typeface="Century Gothic" panose="020B0502020202020204" pitchFamily="34" charset="0"/>
                <a:ea typeface="Calibri" panose="020F0502020204030204" pitchFamily="34" charset="0"/>
                <a:cs typeface="Arial" panose="020B0604020202020204" pitchFamily="34" charset="0"/>
              </a:rPr>
              <a:t>C5.1.9 Lesson Objectives:</a:t>
            </a:r>
          </a:p>
          <a:p>
            <a:r>
              <a:rPr lang="en-US" sz="1800" dirty="0">
                <a:latin typeface="Century Gothic" panose="020B0502020202020204" pitchFamily="34" charset="0"/>
              </a:rPr>
              <a:t>Critical: Describe how ethanol can be made from ethene</a:t>
            </a:r>
          </a:p>
          <a:p>
            <a:r>
              <a:rPr lang="en-US" sz="1800" dirty="0">
                <a:latin typeface="Century Gothic" panose="020B0502020202020204" pitchFamily="34" charset="0"/>
              </a:rPr>
              <a:t>Critical: Describe the conditions required for hydration of ethene</a:t>
            </a:r>
          </a:p>
          <a:p>
            <a:r>
              <a:rPr lang="en-US" sz="1800" dirty="0">
                <a:latin typeface="Century Gothic" panose="020B0502020202020204" pitchFamily="34" charset="0"/>
              </a:rPr>
              <a:t>Core: Evaluate the advantages and disadvantages of different methods of ethanol production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833245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r>
              <a:rPr lang="en-GB" b="1" dirty="0"/>
              <a:t>Purpose: </a:t>
            </a:r>
            <a:r>
              <a:rPr lang="en-GB" dirty="0"/>
              <a:t>to spend time on any gaps identified in previous learning from previous exit ticket.</a:t>
            </a:r>
          </a:p>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endParaRPr lang="en-GB" b="1" dirty="0"/>
          </a:p>
          <a:p>
            <a:pPr marL="0" marR="0" lvl="0" indent="0" algn="l" rtl="0">
              <a:lnSpc>
                <a:spcPct val="100000"/>
              </a:lnSpc>
              <a:spcBef>
                <a:spcPts val="0"/>
              </a:spcBef>
              <a:spcAft>
                <a:spcPts val="0"/>
              </a:spcAft>
              <a:buClr>
                <a:schemeClr val="dk1"/>
              </a:buClr>
              <a:buSzPts val="1200"/>
              <a:buFont typeface="+mj-lt"/>
              <a:buNone/>
            </a:pPr>
            <a:r>
              <a:rPr lang="en-GB" b="1" dirty="0"/>
              <a:t>Guidance from previous exit ticket:</a:t>
            </a:r>
          </a:p>
          <a:p>
            <a:pPr marL="0" marR="0" lvl="0" indent="0" algn="l" rtl="0">
              <a:lnSpc>
                <a:spcPct val="100000"/>
              </a:lnSpc>
              <a:spcBef>
                <a:spcPts val="0"/>
              </a:spcBef>
              <a:spcAft>
                <a:spcPts val="0"/>
              </a:spcAft>
              <a:buClr>
                <a:schemeClr val="dk1"/>
              </a:buClr>
              <a:buSzPts val="1200"/>
              <a:buFont typeface="+mj-lt"/>
              <a:buNone/>
            </a:pPr>
            <a:r>
              <a:rPr lang="en-GB" b="1" dirty="0"/>
              <a:t>Q1. 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not identified the importance of the hydroxyl group. If students answer C, they have confused the formulae of methanol and ethanol. </a:t>
            </a:r>
            <a:r>
              <a:rPr lang="en-GB" b="0" i="1" dirty="0"/>
              <a:t>To fix it, review the general formula for the alcohols and the naming conventions. </a:t>
            </a:r>
          </a:p>
          <a:p>
            <a:pPr marL="0" marR="0" lvl="0" indent="0" algn="l" rtl="0">
              <a:lnSpc>
                <a:spcPct val="100000"/>
              </a:lnSpc>
              <a:spcBef>
                <a:spcPts val="0"/>
              </a:spcBef>
              <a:spcAft>
                <a:spcPts val="0"/>
              </a:spcAft>
              <a:buClr>
                <a:schemeClr val="dk1"/>
              </a:buClr>
              <a:buSzPts val="1200"/>
              <a:buFont typeface="+mj-lt"/>
              <a:buNone/>
            </a:pPr>
            <a:r>
              <a:rPr lang="en-GB" b="1" i="0" dirty="0"/>
              <a:t>Q2.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confused the use of methanol and ethanol. If students answer C, they have confused the use of methanol with propanol and butanol. </a:t>
            </a:r>
            <a:r>
              <a:rPr lang="en-GB" b="0" i="1" dirty="0"/>
              <a:t>To fix it, review what each of the alcohols is useful for. </a:t>
            </a:r>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not identified the correct pattern. If students answer C, they have not understood the difference between reactivity and solubility. </a:t>
            </a:r>
            <a:r>
              <a:rPr lang="en-GB" i="1" dirty="0"/>
              <a:t>To fix it, review what is meant by solubility and the pattern of solubility in the alcohols. </a:t>
            </a:r>
          </a:p>
          <a:p>
            <a:pPr marL="0" marR="0" lvl="0" indent="0" algn="l" rtl="0">
              <a:lnSpc>
                <a:spcPct val="100000"/>
              </a:lnSpc>
              <a:spcBef>
                <a:spcPts val="0"/>
              </a:spcBef>
              <a:spcAft>
                <a:spcPts val="0"/>
              </a:spcAft>
              <a:buClr>
                <a:schemeClr val="dk1"/>
              </a:buClr>
              <a:buSzPts val="1200"/>
              <a:buFont typeface="+mj-lt"/>
              <a:buNone/>
            </a:pPr>
            <a:endParaRPr lang="en-GB" b="1"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7</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Suggested exposition:</a:t>
            </a:r>
          </a:p>
          <a:p>
            <a:r>
              <a:rPr lang="en-GB" dirty="0"/>
              <a:t>In the last lesson, we looked at how ethanol can be made using fermentation. </a:t>
            </a:r>
          </a:p>
          <a:p>
            <a:r>
              <a:rPr lang="en-GB" i="1" dirty="0"/>
              <a:t>What is ethanol used for?</a:t>
            </a:r>
          </a:p>
          <a:p>
            <a:r>
              <a:rPr lang="en-GB" b="1" i="1" dirty="0"/>
              <a:t>In alcoholic drinks, solvents or as a fuel.</a:t>
            </a:r>
          </a:p>
          <a:p>
            <a:r>
              <a:rPr lang="en-GB" b="0" i="1" dirty="0"/>
              <a:t>What happens in fermentation?</a:t>
            </a:r>
          </a:p>
          <a:p>
            <a:r>
              <a:rPr lang="en-GB" b="1" i="1" dirty="0"/>
              <a:t>Microorganisms (such as yeast) start to break down glucose in the absence of oxygen. </a:t>
            </a:r>
          </a:p>
          <a:p>
            <a:endParaRPr lang="en-GB" b="1" i="1" dirty="0"/>
          </a:p>
          <a:p>
            <a:r>
              <a:rPr lang="en-GB" b="0" i="0" dirty="0"/>
              <a:t>In this lesson, we will look at another method of producing ethanol: hydration of ethene. </a:t>
            </a:r>
          </a:p>
          <a:p>
            <a:r>
              <a:rPr lang="en-GB" b="0" i="1" dirty="0"/>
              <a:t>What does the word hydrated mean?</a:t>
            </a:r>
          </a:p>
          <a:p>
            <a:r>
              <a:rPr lang="en-GB" b="1" i="1" dirty="0"/>
              <a:t>Water added. </a:t>
            </a:r>
          </a:p>
          <a:p>
            <a:r>
              <a:rPr lang="en-GB" b="0" i="0" dirty="0"/>
              <a:t>This is exactly what hydrated means in the context of chemistry as well. Hydration of ethene means the addition of water to ethene.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72998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Suggested exposition:</a:t>
            </a:r>
          </a:p>
          <a:p>
            <a:r>
              <a:rPr lang="en-GB" b="0" i="0" dirty="0"/>
              <a:t>We saw in the lesson on alkenes that alkenes can take part in addition reactions, such as with bromine or hydrogen, in hydrogenation. Alkenes can also react with water through hydration, which is also an addition reaction. The double bond is broken open and new bonds are formed with the atoms from water. </a:t>
            </a:r>
          </a:p>
          <a:p>
            <a:r>
              <a:rPr lang="en-GB" b="0" i="0" dirty="0"/>
              <a:t>The equation for this reaction is: ethene + water </a:t>
            </a:r>
            <a:r>
              <a:rPr lang="en-GB" b="0" i="0" dirty="0">
                <a:sym typeface="Wingdings" pitchFamily="2" charset="2"/>
              </a:rPr>
              <a:t> ethanol</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i="0" dirty="0">
                <a:sym typeface="Wingdings" pitchFamily="2" charset="2"/>
              </a:rPr>
              <a:t>The symbol equation for this is </a:t>
            </a:r>
            <a:r>
              <a:rPr lang="en-GB" sz="1200" b="1" dirty="0">
                <a:latin typeface="Century Gothic" panose="020B0502020202020204" pitchFamily="34" charset="0"/>
              </a:rPr>
              <a:t>C</a:t>
            </a:r>
            <a:r>
              <a:rPr lang="en-GB" sz="1200" b="1" baseline="-25000" dirty="0">
                <a:latin typeface="Century Gothic" panose="020B0502020202020204" pitchFamily="34" charset="0"/>
              </a:rPr>
              <a:t>2</a:t>
            </a:r>
            <a:r>
              <a:rPr lang="en-GB" sz="1200" b="1" dirty="0">
                <a:latin typeface="Century Gothic" panose="020B0502020202020204" pitchFamily="34" charset="0"/>
              </a:rPr>
              <a:t>H</a:t>
            </a:r>
            <a:r>
              <a:rPr lang="en-GB" sz="1200" b="1" baseline="-25000" dirty="0">
                <a:latin typeface="Century Gothic" panose="020B0502020202020204" pitchFamily="34" charset="0"/>
              </a:rPr>
              <a:t>4</a:t>
            </a:r>
            <a:r>
              <a:rPr lang="en-GB" sz="1200" b="1" dirty="0">
                <a:latin typeface="Century Gothic" panose="020B0502020202020204" pitchFamily="34" charset="0"/>
              </a:rPr>
              <a:t> </a:t>
            </a:r>
            <a:r>
              <a:rPr lang="en-GB" sz="1200" b="1" baseline="-25000" dirty="0">
                <a:latin typeface="Century Gothic" panose="020B0502020202020204" pitchFamily="34" charset="0"/>
              </a:rPr>
              <a:t>    </a:t>
            </a:r>
            <a:r>
              <a:rPr lang="en-GB" sz="1200" b="1" dirty="0">
                <a:latin typeface="Century Gothic" panose="020B0502020202020204" pitchFamily="34" charset="0"/>
              </a:rPr>
              <a:t> +      H</a:t>
            </a:r>
            <a:r>
              <a:rPr lang="en-GB" sz="1200" b="1" baseline="-25000" dirty="0">
                <a:latin typeface="Century Gothic" panose="020B0502020202020204" pitchFamily="34" charset="0"/>
              </a:rPr>
              <a:t>2</a:t>
            </a:r>
            <a:r>
              <a:rPr lang="en-GB" sz="1200" b="1" dirty="0">
                <a:latin typeface="Century Gothic" panose="020B0502020202020204" pitchFamily="34" charset="0"/>
              </a:rPr>
              <a:t>O     </a:t>
            </a:r>
            <a:r>
              <a:rPr lang="en-GB" sz="1200" b="1" dirty="0">
                <a:latin typeface="Century Gothic" panose="020B0502020202020204" pitchFamily="34" charset="0"/>
                <a:sym typeface="Wingdings" pitchFamily="2" charset="2"/>
              </a:rPr>
              <a:t>     C</a:t>
            </a:r>
            <a:r>
              <a:rPr lang="en-GB" sz="1200" b="1" baseline="-25000" dirty="0">
                <a:latin typeface="Century Gothic" panose="020B0502020202020204" pitchFamily="34" charset="0"/>
                <a:sym typeface="Wingdings" pitchFamily="2" charset="2"/>
              </a:rPr>
              <a:t>2</a:t>
            </a:r>
            <a:r>
              <a:rPr lang="en-GB" sz="1200" b="1" dirty="0">
                <a:latin typeface="Century Gothic" panose="020B0502020202020204" pitchFamily="34" charset="0"/>
                <a:sym typeface="Wingdings" pitchFamily="2" charset="2"/>
              </a:rPr>
              <a:t>H</a:t>
            </a:r>
            <a:r>
              <a:rPr lang="en-GB" sz="1200" b="1" baseline="-25000" dirty="0">
                <a:latin typeface="Century Gothic" panose="020B0502020202020204" pitchFamily="34" charset="0"/>
                <a:sym typeface="Wingdings" pitchFamily="2" charset="2"/>
              </a:rPr>
              <a:t>5</a:t>
            </a:r>
            <a:r>
              <a:rPr lang="en-GB" sz="1200" b="1" dirty="0">
                <a:latin typeface="Century Gothic" panose="020B0502020202020204" pitchFamily="34" charset="0"/>
                <a:sym typeface="Wingdings" pitchFamily="2" charset="2"/>
              </a:rPr>
              <a:t>OH</a:t>
            </a:r>
            <a:endParaRPr lang="en-GB" sz="1200" dirty="0">
              <a:latin typeface="Century Gothic" panose="020B0502020202020204" pitchFamily="34" charset="0"/>
            </a:endParaRPr>
          </a:p>
          <a:p>
            <a:r>
              <a:rPr lang="en-GB" b="0" i="0" dirty="0"/>
              <a:t>The ethene for the reaction is obtained from crude oil, through distillation and cracking. This means that the raw material used for it is a non-renewable resource.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9</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5896909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1_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22164176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cxnSp>
        <p:nvCxnSpPr>
          <p:cNvPr id="3" name="Straight Connector 2">
            <a:extLst>
              <a:ext uri="{FF2B5EF4-FFF2-40B4-BE49-F238E27FC236}">
                <a16:creationId xmlns:a16="http://schemas.microsoft.com/office/drawing/2014/main" id="{6AF6CF35-2262-85B9-7E5D-09DA60AD808E}"/>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316440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399397594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363147669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cxnSp>
        <p:nvCxnSpPr>
          <p:cNvPr id="3" name="Straight Connector 2">
            <a:extLst>
              <a:ext uri="{FF2B5EF4-FFF2-40B4-BE49-F238E27FC236}">
                <a16:creationId xmlns:a16="http://schemas.microsoft.com/office/drawing/2014/main" id="{4A69F308-5700-8DE5-86E3-0FE8340F83CB}"/>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3553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cxnSp>
        <p:nvCxnSpPr>
          <p:cNvPr id="3" name="Straight Connector 2">
            <a:extLst>
              <a:ext uri="{FF2B5EF4-FFF2-40B4-BE49-F238E27FC236}">
                <a16:creationId xmlns:a16="http://schemas.microsoft.com/office/drawing/2014/main" id="{A66D9E76-DBEB-8DF5-82FE-DADBFB364FDF}"/>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247858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cxnSp>
        <p:nvCxnSpPr>
          <p:cNvPr id="2" name="Straight Connector 1">
            <a:extLst>
              <a:ext uri="{FF2B5EF4-FFF2-40B4-BE49-F238E27FC236}">
                <a16:creationId xmlns:a16="http://schemas.microsoft.com/office/drawing/2014/main" id="{E5915121-5707-8380-308B-7F622F2786A2}"/>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31179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cxnSp>
        <p:nvCxnSpPr>
          <p:cNvPr id="3" name="Straight Connector 2">
            <a:extLst>
              <a:ext uri="{FF2B5EF4-FFF2-40B4-BE49-F238E27FC236}">
                <a16:creationId xmlns:a16="http://schemas.microsoft.com/office/drawing/2014/main" id="{45FEEE12-E17F-77B7-744F-89857C8C49D8}"/>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491038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cxnSp>
        <p:nvCxnSpPr>
          <p:cNvPr id="3" name="Straight Connector 2">
            <a:extLst>
              <a:ext uri="{FF2B5EF4-FFF2-40B4-BE49-F238E27FC236}">
                <a16:creationId xmlns:a16="http://schemas.microsoft.com/office/drawing/2014/main" id="{E35897C6-2B1C-E2FD-41E0-C48A368CBFA4}"/>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174400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cxnSp>
        <p:nvCxnSpPr>
          <p:cNvPr id="2" name="Straight Connector 1">
            <a:extLst>
              <a:ext uri="{FF2B5EF4-FFF2-40B4-BE49-F238E27FC236}">
                <a16:creationId xmlns:a16="http://schemas.microsoft.com/office/drawing/2014/main" id="{E1A61E4A-578A-64BB-6E0E-280EE1957EE2}"/>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438764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cxnSp>
        <p:nvCxnSpPr>
          <p:cNvPr id="2" name="Straight Connector 1">
            <a:extLst>
              <a:ext uri="{FF2B5EF4-FFF2-40B4-BE49-F238E27FC236}">
                <a16:creationId xmlns:a16="http://schemas.microsoft.com/office/drawing/2014/main" id="{F27CB04B-29E8-A84D-933A-8F4F53AAD399}"/>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1013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cxnSp>
        <p:nvCxnSpPr>
          <p:cNvPr id="3" name="Straight Connector 2">
            <a:extLst>
              <a:ext uri="{FF2B5EF4-FFF2-40B4-BE49-F238E27FC236}">
                <a16:creationId xmlns:a16="http://schemas.microsoft.com/office/drawing/2014/main" id="{30C3AD12-8F2D-2649-2969-CB8D2B10A2FF}"/>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982263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406090355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2161079"/>
      </p:ext>
    </p:extLst>
  </p:cSld>
  <p:clrMap bg1="lt1" tx1="dk1" bg2="lt2" tx2="dk2" accent1="accent1" accent2="accent2" accent3="accent3" accent4="accent4" accent5="accent5" accent6="accent6" hlink="hlink" folHlink="folHlink"/>
  <p:sldLayoutIdLst>
    <p:sldLayoutId id="2147483776" r:id="rId1"/>
    <p:sldLayoutId id="2147483674" r:id="rId2"/>
    <p:sldLayoutId id="2147483675" r:id="rId3"/>
    <p:sldLayoutId id="2147483664" r:id="rId4"/>
    <p:sldLayoutId id="2147483666" r:id="rId5"/>
    <p:sldLayoutId id="2147483667" r:id="rId6"/>
    <p:sldLayoutId id="2147483777" r:id="rId7"/>
    <p:sldLayoutId id="2147483668" r:id="rId8"/>
    <p:sldLayoutId id="2147483669" r:id="rId9"/>
    <p:sldLayoutId id="2147483670" r:id="rId10"/>
    <p:sldLayoutId id="2147483677" r:id="rId11"/>
    <p:sldLayoutId id="2147483698" r:id="rId12"/>
    <p:sldLayoutId id="2147483779" r:id="rId13"/>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8.xml"/><Relationship Id="rId5" Type="http://schemas.openxmlformats.org/officeDocument/2006/relationships/image" Target="../media/image18.png"/><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7.jpe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dirty="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dirty="0">
                <a:latin typeface="Century Gothic" panose="020B0502020202020204" pitchFamily="34" charset="0"/>
              </a:rPr>
              <a:t>Refer to the ‘</a:t>
            </a:r>
            <a:r>
              <a:rPr lang="en-US" sz="1600" b="1" dirty="0">
                <a:latin typeface="Century Gothic" panose="020B0502020202020204" pitchFamily="34" charset="0"/>
              </a:rPr>
              <a:t>notes</a:t>
            </a:r>
            <a:r>
              <a:rPr lang="en-US" sz="1600" dirty="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dirty="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dirty="0">
                <a:latin typeface="Century Gothic" panose="020B0502020202020204" pitchFamily="34" charset="0"/>
              </a:rPr>
              <a:t>Before the lesson, </a:t>
            </a:r>
            <a:r>
              <a:rPr lang="en-US" sz="1600" b="1" dirty="0">
                <a:latin typeface="Century Gothic" panose="020B0502020202020204" pitchFamily="34" charset="0"/>
              </a:rPr>
              <a:t>adapt the fix-it slide </a:t>
            </a:r>
            <a:r>
              <a:rPr lang="en-US" sz="1600" dirty="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dirty="0">
                <a:latin typeface="Century Gothic" panose="020B0502020202020204" pitchFamily="34" charset="0"/>
              </a:rPr>
              <a:t>Choose from the suggested </a:t>
            </a:r>
            <a:r>
              <a:rPr lang="en-US" sz="1600" b="1" dirty="0">
                <a:latin typeface="Century Gothic" panose="020B0502020202020204" pitchFamily="34" charset="0"/>
              </a:rPr>
              <a:t>activities</a:t>
            </a:r>
            <a:r>
              <a:rPr lang="en-US" sz="1600" dirty="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dirty="0">
                <a:latin typeface="Century Gothic" panose="020B0502020202020204" pitchFamily="34" charset="0"/>
              </a:rPr>
              <a:t>These lessons are designed to occupy approximately 1 hour. To adapt for a </a:t>
            </a:r>
            <a:r>
              <a:rPr lang="en-US" sz="1600" b="1" dirty="0">
                <a:latin typeface="Century Gothic" panose="020B0502020202020204" pitchFamily="34" charset="0"/>
              </a:rPr>
              <a:t>shorter or longer lesson duration</a:t>
            </a:r>
            <a:r>
              <a:rPr lang="en-US" sz="1600" dirty="0">
                <a:latin typeface="Century Gothic" panose="020B0502020202020204" pitchFamily="34" charset="0"/>
              </a:rPr>
              <a:t> we advise you to adapt the </a:t>
            </a:r>
            <a:r>
              <a:rPr lang="en-US" sz="1600" b="1" dirty="0">
                <a:latin typeface="Century Gothic" panose="020B0502020202020204" pitchFamily="34" charset="0"/>
              </a:rPr>
              <a:t>activity</a:t>
            </a:r>
            <a:r>
              <a:rPr lang="en-US" sz="1600" dirty="0">
                <a:latin typeface="Century Gothic" panose="020B0502020202020204" pitchFamily="34" charset="0"/>
              </a:rPr>
              <a:t> section accordingly.</a:t>
            </a:r>
          </a:p>
          <a:p>
            <a:pPr marL="342900" indent="-342900">
              <a:buFont typeface="Arial" panose="020B0604020202020204" pitchFamily="34" charset="0"/>
              <a:buChar char="•"/>
            </a:pPr>
            <a:endParaRPr lang="en-US" sz="1600" dirty="0">
              <a:latin typeface="Century Gothic" panose="020B0502020202020204" pitchFamily="34" charset="0"/>
            </a:endParaRPr>
          </a:p>
          <a:p>
            <a:r>
              <a:rPr lang="en-US" sz="1600" dirty="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3"/>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4F0D1-6F11-7FC2-DF14-7685169A2153}"/>
              </a:ext>
            </a:extLst>
          </p:cNvPr>
          <p:cNvSpPr>
            <a:spLocks noGrp="1"/>
          </p:cNvSpPr>
          <p:nvPr>
            <p:ph type="title"/>
          </p:nvPr>
        </p:nvSpPr>
        <p:spPr/>
        <p:txBody>
          <a:bodyPr/>
          <a:lstStyle/>
          <a:p>
            <a:r>
              <a:rPr lang="en-GB" dirty="0">
                <a:latin typeface="Century Gothic" panose="020B0502020202020204" pitchFamily="34" charset="0"/>
              </a:rPr>
              <a:t>Conditions for Hydration</a:t>
            </a:r>
          </a:p>
        </p:txBody>
      </p:sp>
      <p:sp>
        <p:nvSpPr>
          <p:cNvPr id="3" name="TextBox 2">
            <a:extLst>
              <a:ext uri="{FF2B5EF4-FFF2-40B4-BE49-F238E27FC236}">
                <a16:creationId xmlns:a16="http://schemas.microsoft.com/office/drawing/2014/main" id="{58803C5A-06D1-3900-F669-7253D950062C}"/>
              </a:ext>
            </a:extLst>
          </p:cNvPr>
          <p:cNvSpPr txBox="1"/>
          <p:nvPr/>
        </p:nvSpPr>
        <p:spPr>
          <a:xfrm>
            <a:off x="499872" y="1118255"/>
            <a:ext cx="9942575" cy="830997"/>
          </a:xfrm>
          <a:prstGeom prst="rect">
            <a:avLst/>
          </a:prstGeom>
          <a:noFill/>
        </p:spPr>
        <p:txBody>
          <a:bodyPr wrap="square" rtlCol="0">
            <a:spAutoFit/>
          </a:bodyPr>
          <a:lstStyle/>
          <a:p>
            <a:r>
              <a:rPr lang="en-GB" sz="2400" dirty="0">
                <a:latin typeface="Century Gothic" panose="020B0502020202020204" pitchFamily="34" charset="0"/>
              </a:rPr>
              <a:t>There are several </a:t>
            </a:r>
            <a:r>
              <a:rPr lang="en-GB" sz="2400" b="1" dirty="0">
                <a:latin typeface="Century Gothic" panose="020B0502020202020204" pitchFamily="34" charset="0"/>
              </a:rPr>
              <a:t>conditions</a:t>
            </a:r>
            <a:r>
              <a:rPr lang="en-GB" sz="2400" dirty="0">
                <a:latin typeface="Century Gothic" panose="020B0502020202020204" pitchFamily="34" charset="0"/>
              </a:rPr>
              <a:t> required for alkenes, such as ethene, to be hydrated.</a:t>
            </a:r>
          </a:p>
        </p:txBody>
      </p:sp>
      <p:sp>
        <p:nvSpPr>
          <p:cNvPr id="4" name="TextBox 3">
            <a:extLst>
              <a:ext uri="{FF2B5EF4-FFF2-40B4-BE49-F238E27FC236}">
                <a16:creationId xmlns:a16="http://schemas.microsoft.com/office/drawing/2014/main" id="{CCD11E5C-37B4-E9F1-2250-880BCD765A91}"/>
              </a:ext>
            </a:extLst>
          </p:cNvPr>
          <p:cNvSpPr txBox="1"/>
          <p:nvPr/>
        </p:nvSpPr>
        <p:spPr>
          <a:xfrm>
            <a:off x="524256" y="2203343"/>
            <a:ext cx="10521696" cy="1569660"/>
          </a:xfrm>
          <a:prstGeom prst="rect">
            <a:avLst/>
          </a:prstGeom>
          <a:noFill/>
        </p:spPr>
        <p:txBody>
          <a:bodyPr wrap="square" rtlCol="0">
            <a:spAutoFit/>
          </a:bodyPr>
          <a:lstStyle/>
          <a:p>
            <a:pPr marL="342900" indent="-342900">
              <a:buFont typeface="Arial" panose="020B0604020202020204" pitchFamily="34" charset="0"/>
              <a:buChar char="•"/>
            </a:pPr>
            <a:r>
              <a:rPr lang="en-GB" sz="2400" dirty="0">
                <a:latin typeface="Century Gothic" panose="020B0502020202020204" pitchFamily="34" charset="0"/>
              </a:rPr>
              <a:t>The reaction requires a </a:t>
            </a:r>
            <a:r>
              <a:rPr lang="en-GB" sz="2400" b="1" dirty="0">
                <a:latin typeface="Century Gothic" panose="020B0502020202020204" pitchFamily="34" charset="0"/>
              </a:rPr>
              <a:t>high temperature </a:t>
            </a:r>
            <a:r>
              <a:rPr lang="en-GB" sz="2400" dirty="0">
                <a:latin typeface="Century Gothic" panose="020B0502020202020204" pitchFamily="34" charset="0"/>
              </a:rPr>
              <a:t>(approximately 300 ºC)</a:t>
            </a:r>
          </a:p>
          <a:p>
            <a:pPr marL="342900" indent="-342900">
              <a:buFont typeface="Arial" panose="020B0604020202020204" pitchFamily="34" charset="0"/>
              <a:buChar char="•"/>
            </a:pPr>
            <a:r>
              <a:rPr lang="en-GB" sz="2400" dirty="0">
                <a:latin typeface="Century Gothic" panose="020B0502020202020204" pitchFamily="34" charset="0"/>
              </a:rPr>
              <a:t>There needs to be a </a:t>
            </a:r>
            <a:r>
              <a:rPr lang="en-GB" sz="2400" b="1" dirty="0">
                <a:latin typeface="Century Gothic" panose="020B0502020202020204" pitchFamily="34" charset="0"/>
              </a:rPr>
              <a:t>catalyst</a:t>
            </a:r>
            <a:r>
              <a:rPr lang="en-GB" sz="2400" dirty="0">
                <a:latin typeface="Century Gothic" panose="020B0502020202020204" pitchFamily="34" charset="0"/>
              </a:rPr>
              <a:t>, for ethene </a:t>
            </a:r>
            <a:r>
              <a:rPr lang="en-GB" sz="2400" dirty="0">
                <a:latin typeface="Century Gothic" panose="020B0502020202020204" pitchFamily="34" charset="0"/>
                <a:sym typeface="Wingdings" pitchFamily="2" charset="2"/>
              </a:rPr>
              <a:t> ethanol it is phosphoric acid</a:t>
            </a:r>
          </a:p>
          <a:p>
            <a:pPr marL="342900" indent="-342900">
              <a:buFont typeface="Arial" panose="020B0604020202020204" pitchFamily="34" charset="0"/>
              <a:buChar char="•"/>
            </a:pPr>
            <a:r>
              <a:rPr lang="en-GB" sz="2400" dirty="0">
                <a:latin typeface="Century Gothic" panose="020B0502020202020204" pitchFamily="34" charset="0"/>
                <a:sym typeface="Wingdings" pitchFamily="2" charset="2"/>
              </a:rPr>
              <a:t>The </a:t>
            </a:r>
            <a:r>
              <a:rPr lang="en-GB" sz="2400" b="1" dirty="0">
                <a:latin typeface="Century Gothic" panose="020B0502020202020204" pitchFamily="34" charset="0"/>
                <a:sym typeface="Wingdings" pitchFamily="2" charset="2"/>
              </a:rPr>
              <a:t>pressure</a:t>
            </a:r>
            <a:r>
              <a:rPr lang="en-GB" sz="2400" dirty="0">
                <a:latin typeface="Century Gothic" panose="020B0502020202020204" pitchFamily="34" charset="0"/>
                <a:sym typeface="Wingdings" pitchFamily="2" charset="2"/>
              </a:rPr>
              <a:t> needs to be 60-70 atmospheres</a:t>
            </a:r>
            <a:endParaRPr lang="en-GB" sz="2400" dirty="0">
              <a:latin typeface="Century Gothic" panose="020B0502020202020204" pitchFamily="34" charset="0"/>
            </a:endParaRPr>
          </a:p>
        </p:txBody>
      </p:sp>
      <p:pic>
        <p:nvPicPr>
          <p:cNvPr id="2050" name="Picture 2" descr="Netherlands, Plant, Buildings">
            <a:extLst>
              <a:ext uri="{FF2B5EF4-FFF2-40B4-BE49-F238E27FC236}">
                <a16:creationId xmlns:a16="http://schemas.microsoft.com/office/drawing/2014/main" id="{8905400B-4268-1FFC-C469-1F1A312C1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15200" y="3785616"/>
            <a:ext cx="4041648" cy="293624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25468D9-DA23-3C26-DF90-70977826BCB5}"/>
              </a:ext>
            </a:extLst>
          </p:cNvPr>
          <p:cNvSpPr txBox="1"/>
          <p:nvPr/>
        </p:nvSpPr>
        <p:spPr>
          <a:xfrm>
            <a:off x="451105" y="4123583"/>
            <a:ext cx="5876544" cy="1938992"/>
          </a:xfrm>
          <a:prstGeom prst="rect">
            <a:avLst/>
          </a:prstGeom>
          <a:noFill/>
        </p:spPr>
        <p:txBody>
          <a:bodyPr wrap="square" rtlCol="0">
            <a:spAutoFit/>
          </a:bodyPr>
          <a:lstStyle/>
          <a:p>
            <a:r>
              <a:rPr lang="en-GB" sz="2400" dirty="0">
                <a:latin typeface="Century Gothic" panose="020B0502020202020204" pitchFamily="34" charset="0"/>
              </a:rPr>
              <a:t>As the temperature is high, the alkene actually reacts with water vapour (steam):</a:t>
            </a:r>
          </a:p>
          <a:p>
            <a:endParaRPr lang="en-GB" sz="2400" dirty="0">
              <a:latin typeface="Century Gothic" panose="020B0502020202020204" pitchFamily="34" charset="0"/>
            </a:endParaRPr>
          </a:p>
          <a:p>
            <a:r>
              <a:rPr lang="en-GB" sz="2400" dirty="0">
                <a:latin typeface="Century Gothic" panose="020B0502020202020204" pitchFamily="34" charset="0"/>
              </a:rPr>
              <a:t>Ethene + </a:t>
            </a:r>
            <a:r>
              <a:rPr lang="en-GB" sz="2400" b="1" dirty="0">
                <a:latin typeface="Century Gothic" panose="020B0502020202020204" pitchFamily="34" charset="0"/>
              </a:rPr>
              <a:t>steam</a:t>
            </a:r>
            <a:r>
              <a:rPr lang="en-GB" sz="2400" dirty="0">
                <a:latin typeface="Century Gothic" panose="020B0502020202020204" pitchFamily="34" charset="0"/>
              </a:rPr>
              <a:t> </a:t>
            </a:r>
            <a:r>
              <a:rPr lang="en-GB" sz="2400" dirty="0">
                <a:latin typeface="Century Gothic" panose="020B0502020202020204" pitchFamily="34" charset="0"/>
                <a:sym typeface="Wingdings" pitchFamily="2" charset="2"/>
              </a:rPr>
              <a:t> ethanol</a:t>
            </a:r>
            <a:endParaRPr lang="en-GB" sz="2400" dirty="0">
              <a:latin typeface="Century Gothic" panose="020B0502020202020204" pitchFamily="34" charset="0"/>
            </a:endParaRPr>
          </a:p>
        </p:txBody>
      </p:sp>
    </p:spTree>
    <p:extLst>
      <p:ext uri="{BB962C8B-B14F-4D97-AF65-F5344CB8AC3E}">
        <p14:creationId xmlns:p14="http://schemas.microsoft.com/office/powerpoint/2010/main" val="3001231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P spid="5"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61930-F17F-8EE4-EF4A-B73A3D6923CF}"/>
              </a:ext>
            </a:extLst>
          </p:cNvPr>
          <p:cNvSpPr>
            <a:spLocks noGrp="1"/>
          </p:cNvSpPr>
          <p:nvPr>
            <p:ph type="title"/>
          </p:nvPr>
        </p:nvSpPr>
        <p:spPr/>
        <p:txBody>
          <a:bodyPr/>
          <a:lstStyle/>
          <a:p>
            <a:r>
              <a:rPr lang="en-GB" dirty="0">
                <a:latin typeface="Century Gothic" panose="020B0502020202020204" pitchFamily="34" charset="0"/>
              </a:rPr>
              <a:t>Reverse Reaction</a:t>
            </a:r>
          </a:p>
        </p:txBody>
      </p:sp>
      <p:sp>
        <p:nvSpPr>
          <p:cNvPr id="5" name="TextBox 4">
            <a:extLst>
              <a:ext uri="{FF2B5EF4-FFF2-40B4-BE49-F238E27FC236}">
                <a16:creationId xmlns:a16="http://schemas.microsoft.com/office/drawing/2014/main" id="{10839A63-F045-427C-AD54-94EF5C31E336}"/>
              </a:ext>
            </a:extLst>
          </p:cNvPr>
          <p:cNvSpPr txBox="1"/>
          <p:nvPr/>
        </p:nvSpPr>
        <p:spPr>
          <a:xfrm>
            <a:off x="445008" y="935375"/>
            <a:ext cx="9942575" cy="461665"/>
          </a:xfrm>
          <a:prstGeom prst="rect">
            <a:avLst/>
          </a:prstGeom>
          <a:noFill/>
        </p:spPr>
        <p:txBody>
          <a:bodyPr wrap="square" rtlCol="0">
            <a:spAutoFit/>
          </a:bodyPr>
          <a:lstStyle/>
          <a:p>
            <a:r>
              <a:rPr lang="en-GB" sz="2400" dirty="0">
                <a:latin typeface="Century Gothic" panose="020B0502020202020204" pitchFamily="34" charset="0"/>
              </a:rPr>
              <a:t>The reaction can also be reversed.</a:t>
            </a:r>
          </a:p>
        </p:txBody>
      </p:sp>
      <p:sp>
        <p:nvSpPr>
          <p:cNvPr id="6" name="TextBox 5">
            <a:extLst>
              <a:ext uri="{FF2B5EF4-FFF2-40B4-BE49-F238E27FC236}">
                <a16:creationId xmlns:a16="http://schemas.microsoft.com/office/drawing/2014/main" id="{7186A5C5-73B7-6F90-5108-BCEAE42901B0}"/>
              </a:ext>
            </a:extLst>
          </p:cNvPr>
          <p:cNvSpPr txBox="1"/>
          <p:nvPr/>
        </p:nvSpPr>
        <p:spPr>
          <a:xfrm>
            <a:off x="451104" y="1508399"/>
            <a:ext cx="9942575" cy="461665"/>
          </a:xfrm>
          <a:prstGeom prst="rect">
            <a:avLst/>
          </a:prstGeom>
          <a:noFill/>
        </p:spPr>
        <p:txBody>
          <a:bodyPr wrap="square" rtlCol="0">
            <a:spAutoFit/>
          </a:bodyPr>
          <a:lstStyle/>
          <a:p>
            <a:r>
              <a:rPr lang="en-GB" sz="2400" dirty="0">
                <a:latin typeface="Century Gothic" panose="020B0502020202020204" pitchFamily="34" charset="0"/>
              </a:rPr>
              <a:t>This means that ethanol can be converted back to ethene:</a:t>
            </a:r>
          </a:p>
        </p:txBody>
      </p:sp>
      <p:sp>
        <p:nvSpPr>
          <p:cNvPr id="7" name="TextBox 6">
            <a:extLst>
              <a:ext uri="{FF2B5EF4-FFF2-40B4-BE49-F238E27FC236}">
                <a16:creationId xmlns:a16="http://schemas.microsoft.com/office/drawing/2014/main" id="{F0F15774-F9F8-6798-B3D8-2FCE60E0560F}"/>
              </a:ext>
            </a:extLst>
          </p:cNvPr>
          <p:cNvSpPr txBox="1"/>
          <p:nvPr/>
        </p:nvSpPr>
        <p:spPr>
          <a:xfrm>
            <a:off x="3267457" y="2093615"/>
            <a:ext cx="4870704" cy="461665"/>
          </a:xfrm>
          <a:prstGeom prst="rect">
            <a:avLst/>
          </a:prstGeom>
          <a:noFill/>
        </p:spPr>
        <p:txBody>
          <a:bodyPr wrap="square" rtlCol="0">
            <a:spAutoFit/>
          </a:bodyPr>
          <a:lstStyle/>
          <a:p>
            <a:r>
              <a:rPr lang="en-GB" sz="2400" b="1" dirty="0">
                <a:latin typeface="Century Gothic" panose="020B0502020202020204" pitchFamily="34" charset="0"/>
              </a:rPr>
              <a:t>Ethanol </a:t>
            </a:r>
            <a:r>
              <a:rPr lang="en-GB" sz="2400" b="1" dirty="0">
                <a:latin typeface="Century Gothic" panose="020B0502020202020204" pitchFamily="34" charset="0"/>
                <a:sym typeface="Wingdings" pitchFamily="2" charset="2"/>
              </a:rPr>
              <a:t> ethene + steam</a:t>
            </a:r>
            <a:endParaRPr lang="en-GB" sz="2400" b="1" dirty="0">
              <a:latin typeface="Century Gothic" panose="020B0502020202020204" pitchFamily="34" charset="0"/>
            </a:endParaRPr>
          </a:p>
        </p:txBody>
      </p:sp>
      <p:sp>
        <p:nvSpPr>
          <p:cNvPr id="8" name="TextBox 7">
            <a:extLst>
              <a:ext uri="{FF2B5EF4-FFF2-40B4-BE49-F238E27FC236}">
                <a16:creationId xmlns:a16="http://schemas.microsoft.com/office/drawing/2014/main" id="{C3C45E8B-F94E-DAB4-73B5-A7EE8088E70B}"/>
              </a:ext>
            </a:extLst>
          </p:cNvPr>
          <p:cNvSpPr txBox="1"/>
          <p:nvPr/>
        </p:nvSpPr>
        <p:spPr>
          <a:xfrm>
            <a:off x="3236977" y="2739791"/>
            <a:ext cx="4870704" cy="461665"/>
          </a:xfrm>
          <a:prstGeom prst="rect">
            <a:avLst/>
          </a:prstGeom>
          <a:noFill/>
        </p:spPr>
        <p:txBody>
          <a:bodyPr wrap="square" rtlCol="0">
            <a:spAutoFit/>
          </a:bodyPr>
          <a:lstStyle/>
          <a:p>
            <a:r>
              <a:rPr lang="en-GB" sz="2400" b="1" dirty="0">
                <a:latin typeface="Century Gothic" panose="020B0502020202020204" pitchFamily="34" charset="0"/>
              </a:rPr>
              <a:t>C</a:t>
            </a:r>
            <a:r>
              <a:rPr lang="en-GB" sz="2400" b="1" baseline="-25000" dirty="0">
                <a:latin typeface="Century Gothic" panose="020B0502020202020204" pitchFamily="34" charset="0"/>
              </a:rPr>
              <a:t>2</a:t>
            </a:r>
            <a:r>
              <a:rPr lang="en-GB" sz="2400" b="1" dirty="0">
                <a:latin typeface="Century Gothic" panose="020B0502020202020204" pitchFamily="34" charset="0"/>
              </a:rPr>
              <a:t>H</a:t>
            </a:r>
            <a:r>
              <a:rPr lang="en-GB" sz="2400" b="1" baseline="-25000" dirty="0">
                <a:latin typeface="Century Gothic" panose="020B0502020202020204" pitchFamily="34" charset="0"/>
              </a:rPr>
              <a:t>5</a:t>
            </a:r>
            <a:r>
              <a:rPr lang="en-GB" sz="2400" b="1" dirty="0">
                <a:latin typeface="Century Gothic" panose="020B0502020202020204" pitchFamily="34" charset="0"/>
              </a:rPr>
              <a:t>OH </a:t>
            </a:r>
            <a:r>
              <a:rPr lang="en-GB" sz="2400" b="1" dirty="0">
                <a:latin typeface="Century Gothic" panose="020B0502020202020204" pitchFamily="34" charset="0"/>
                <a:sym typeface="Wingdings" pitchFamily="2" charset="2"/>
              </a:rPr>
              <a:t> C</a:t>
            </a:r>
            <a:r>
              <a:rPr lang="en-GB" sz="2400" b="1" baseline="-25000" dirty="0">
                <a:latin typeface="Century Gothic" panose="020B0502020202020204" pitchFamily="34" charset="0"/>
                <a:sym typeface="Wingdings" pitchFamily="2" charset="2"/>
              </a:rPr>
              <a:t>2</a:t>
            </a:r>
            <a:r>
              <a:rPr lang="en-GB" sz="2400" b="1" dirty="0">
                <a:latin typeface="Century Gothic" panose="020B0502020202020204" pitchFamily="34" charset="0"/>
                <a:sym typeface="Wingdings" pitchFamily="2" charset="2"/>
              </a:rPr>
              <a:t>H</a:t>
            </a:r>
            <a:r>
              <a:rPr lang="en-GB" sz="2400" b="1" baseline="-25000" dirty="0">
                <a:latin typeface="Century Gothic" panose="020B0502020202020204" pitchFamily="34" charset="0"/>
                <a:sym typeface="Wingdings" pitchFamily="2" charset="2"/>
              </a:rPr>
              <a:t>4</a:t>
            </a:r>
            <a:r>
              <a:rPr lang="en-GB" sz="2400" b="1" dirty="0">
                <a:latin typeface="Century Gothic" panose="020B0502020202020204" pitchFamily="34" charset="0"/>
                <a:sym typeface="Wingdings" pitchFamily="2" charset="2"/>
              </a:rPr>
              <a:t> + H</a:t>
            </a:r>
            <a:r>
              <a:rPr lang="en-GB" sz="2400" b="1" baseline="-25000" dirty="0">
                <a:latin typeface="Century Gothic" panose="020B0502020202020204" pitchFamily="34" charset="0"/>
                <a:sym typeface="Wingdings" pitchFamily="2" charset="2"/>
              </a:rPr>
              <a:t>2</a:t>
            </a:r>
            <a:r>
              <a:rPr lang="en-GB" sz="2400" b="1" dirty="0">
                <a:latin typeface="Century Gothic" panose="020B0502020202020204" pitchFamily="34" charset="0"/>
                <a:sym typeface="Wingdings" pitchFamily="2" charset="2"/>
              </a:rPr>
              <a:t>O</a:t>
            </a:r>
            <a:endParaRPr lang="en-GB" sz="2400" b="1" dirty="0">
              <a:latin typeface="Century Gothic" panose="020B0502020202020204" pitchFamily="34" charset="0"/>
            </a:endParaRPr>
          </a:p>
        </p:txBody>
      </p:sp>
      <p:sp>
        <p:nvSpPr>
          <p:cNvPr id="9" name="TextBox 8">
            <a:extLst>
              <a:ext uri="{FF2B5EF4-FFF2-40B4-BE49-F238E27FC236}">
                <a16:creationId xmlns:a16="http://schemas.microsoft.com/office/drawing/2014/main" id="{61558724-C0DB-C3E9-C4B5-D4EBF25AD03A}"/>
              </a:ext>
            </a:extLst>
          </p:cNvPr>
          <p:cNvSpPr txBox="1"/>
          <p:nvPr/>
        </p:nvSpPr>
        <p:spPr>
          <a:xfrm>
            <a:off x="512064" y="3507887"/>
            <a:ext cx="9942575" cy="830997"/>
          </a:xfrm>
          <a:prstGeom prst="rect">
            <a:avLst/>
          </a:prstGeom>
          <a:noFill/>
        </p:spPr>
        <p:txBody>
          <a:bodyPr wrap="square" rtlCol="0">
            <a:spAutoFit/>
          </a:bodyPr>
          <a:lstStyle/>
          <a:p>
            <a:r>
              <a:rPr lang="en-GB" sz="2400" dirty="0">
                <a:latin typeface="Century Gothic" panose="020B0502020202020204" pitchFamily="34" charset="0"/>
              </a:rPr>
              <a:t>The rate of this reaction can be increased using aluminium oxide as a </a:t>
            </a:r>
            <a:r>
              <a:rPr lang="en-GB" sz="2400" b="1" dirty="0">
                <a:latin typeface="Century Gothic" panose="020B0502020202020204" pitchFamily="34" charset="0"/>
              </a:rPr>
              <a:t>catalyst</a:t>
            </a:r>
            <a:r>
              <a:rPr lang="en-GB" sz="2400" dirty="0">
                <a:latin typeface="Century Gothic" panose="020B0502020202020204" pitchFamily="34" charset="0"/>
              </a:rPr>
              <a:t>.</a:t>
            </a:r>
          </a:p>
        </p:txBody>
      </p:sp>
    </p:spTree>
    <p:extLst>
      <p:ext uri="{BB962C8B-B14F-4D97-AF65-F5344CB8AC3E}">
        <p14:creationId xmlns:p14="http://schemas.microsoft.com/office/powerpoint/2010/main" val="2136538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childTnLst>
                                    <p:set>
                                      <p:cBhvr>
                                        <p:cTn id="16" dur="1" fill="hold">
                                          <p:stCondLst>
                                            <p:cond delay="0"/>
                                          </p:stCondLst>
                                        </p:cTn>
                                        <p:tgtEl>
                                          <p:spTgt spid="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1"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1" nodeType="clickEffect">
                                  <p:stCondLst>
                                    <p:cond delay="0"/>
                                  </p:stCondLst>
                                  <p:childTnLst>
                                    <p:set>
                                      <p:cBhvr>
                                        <p:cTn id="3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6" grpId="0"/>
      <p:bldP spid="6" grpId="1"/>
      <p:bldP spid="7" grpId="0"/>
      <p:bldP spid="7" grpId="1"/>
      <p:bldP spid="8" grpId="0"/>
      <p:bldP spid="8" grpId="1"/>
      <p:bldP spid="9" grpId="0"/>
      <p:bldP spid="9"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dirty="0">
                <a:latin typeface="Century Gothic" panose="020B0502020202020204" pitchFamily="34" charset="0"/>
              </a:rPr>
              <a:t>Which statements do you agree with?</a:t>
            </a:r>
          </a:p>
        </p:txBody>
      </p:sp>
      <p:pic>
        <p:nvPicPr>
          <p:cNvPr id="4" name="Picture 3" descr="Shape&#10;&#10;Description automatically generated">
            <a:extLst>
              <a:ext uri="{FF2B5EF4-FFF2-40B4-BE49-F238E27FC236}">
                <a16:creationId xmlns:a16="http://schemas.microsoft.com/office/drawing/2014/main" id="{92668784-2A3B-D149-B2B9-700E96549EC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97713" y="3423971"/>
            <a:ext cx="5304058" cy="3765476"/>
          </a:xfrm>
          <a:prstGeom prst="rect">
            <a:avLst/>
          </a:prstGeom>
        </p:spPr>
      </p:pic>
      <p:pic>
        <p:nvPicPr>
          <p:cNvPr id="6" name="Picture 5" descr="Shape&#10;&#10;Description automatically generated">
            <a:extLst>
              <a:ext uri="{FF2B5EF4-FFF2-40B4-BE49-F238E27FC236}">
                <a16:creationId xmlns:a16="http://schemas.microsoft.com/office/drawing/2014/main" id="{5F328345-FF0D-244D-B3C7-37B56DC37B8E}"/>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396021" y="2831624"/>
            <a:ext cx="7061970" cy="4626243"/>
          </a:xfrm>
          <a:prstGeom prst="rect">
            <a:avLst/>
          </a:prstGeom>
        </p:spPr>
      </p:pic>
      <p:pic>
        <p:nvPicPr>
          <p:cNvPr id="8" name="Picture 7" descr="Icon&#10;&#10;Description automatically generated">
            <a:extLst>
              <a:ext uri="{FF2B5EF4-FFF2-40B4-BE49-F238E27FC236}">
                <a16:creationId xmlns:a16="http://schemas.microsoft.com/office/drawing/2014/main" id="{23E35396-E010-0F44-AA73-944EB4AAFAED}"/>
              </a:ext>
            </a:extLst>
          </p:cNvPr>
          <p:cNvPicPr>
            <a:picLocks noChangeAspect="1"/>
          </p:cNvPicPr>
          <p:nvPr/>
        </p:nvPicPr>
        <p:blipFill rotWithShape="1">
          <a:blip r:embed="rId5">
            <a:clrChange>
              <a:clrFrom>
                <a:srgbClr val="FFFFFF"/>
              </a:clrFrom>
              <a:clrTo>
                <a:srgbClr val="FFFFFF">
                  <a:alpha val="0"/>
                </a:srgbClr>
              </a:clrTo>
            </a:clrChange>
          </a:blip>
          <a:srcRect l="27780" r="25910"/>
          <a:stretch/>
        </p:blipFill>
        <p:spPr>
          <a:xfrm rot="5400000">
            <a:off x="7525898" y="-513124"/>
            <a:ext cx="3300854" cy="5060220"/>
          </a:xfrm>
          <a:prstGeom prst="rect">
            <a:avLst/>
          </a:prstGeom>
        </p:spPr>
      </p:pic>
      <p:pic>
        <p:nvPicPr>
          <p:cNvPr id="10" name="Picture 9" descr="Shape, icon&#10;&#10;Description automatically generated">
            <a:extLst>
              <a:ext uri="{FF2B5EF4-FFF2-40B4-BE49-F238E27FC236}">
                <a16:creationId xmlns:a16="http://schemas.microsoft.com/office/drawing/2014/main" id="{1E754493-FBDE-BD42-9497-03675EF7F458}"/>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1252464" y="360000"/>
            <a:ext cx="5644236" cy="4006976"/>
          </a:xfrm>
          <a:prstGeom prst="rect">
            <a:avLst/>
          </a:prstGeom>
        </p:spPr>
      </p:pic>
      <p:sp>
        <p:nvSpPr>
          <p:cNvPr id="11" name="TextBox 10">
            <a:extLst>
              <a:ext uri="{FF2B5EF4-FFF2-40B4-BE49-F238E27FC236}">
                <a16:creationId xmlns:a16="http://schemas.microsoft.com/office/drawing/2014/main" id="{3DDE3AA7-E690-9543-9B6F-591208B9DFEC}"/>
              </a:ext>
            </a:extLst>
          </p:cNvPr>
          <p:cNvSpPr txBox="1"/>
          <p:nvPr/>
        </p:nvSpPr>
        <p:spPr>
          <a:xfrm>
            <a:off x="1955365" y="1426311"/>
            <a:ext cx="4385799" cy="1384995"/>
          </a:xfrm>
          <a:prstGeom prst="rect">
            <a:avLst/>
          </a:prstGeom>
          <a:noFill/>
          <a:ln>
            <a:noFill/>
          </a:ln>
        </p:spPr>
        <p:txBody>
          <a:bodyPr wrap="square" rtlCol="0">
            <a:spAutoFit/>
          </a:bodyPr>
          <a:lstStyle/>
          <a:p>
            <a:pPr algn="ctr"/>
            <a:r>
              <a:rPr lang="en-US" sz="2800" dirty="0">
                <a:latin typeface="Century Gothic" panose="020B0502020202020204" pitchFamily="34" charset="0"/>
              </a:rPr>
              <a:t>Producing ethanol from ethene uses a renewable raw material</a:t>
            </a:r>
          </a:p>
        </p:txBody>
      </p:sp>
      <p:sp>
        <p:nvSpPr>
          <p:cNvPr id="5" name="TextBox 4">
            <a:extLst>
              <a:ext uri="{FF2B5EF4-FFF2-40B4-BE49-F238E27FC236}">
                <a16:creationId xmlns:a16="http://schemas.microsoft.com/office/drawing/2014/main" id="{E61B55C7-8270-113D-DB14-2EC48DA6DF24}"/>
              </a:ext>
            </a:extLst>
          </p:cNvPr>
          <p:cNvSpPr txBox="1"/>
          <p:nvPr/>
        </p:nvSpPr>
        <p:spPr>
          <a:xfrm>
            <a:off x="7201975" y="813745"/>
            <a:ext cx="3800637" cy="2246769"/>
          </a:xfrm>
          <a:prstGeom prst="rect">
            <a:avLst/>
          </a:prstGeom>
          <a:noFill/>
          <a:ln>
            <a:noFill/>
          </a:ln>
        </p:spPr>
        <p:txBody>
          <a:bodyPr wrap="square" rtlCol="0">
            <a:spAutoFit/>
          </a:bodyPr>
          <a:lstStyle/>
          <a:p>
            <a:pPr algn="ctr"/>
            <a:r>
              <a:rPr lang="en-US" sz="2800" dirty="0">
                <a:latin typeface="Century Gothic" panose="020B0502020202020204" pitchFamily="34" charset="0"/>
              </a:rPr>
              <a:t>Producing ethanol from ethene uses a non- renewable raw material</a:t>
            </a:r>
          </a:p>
          <a:p>
            <a:pPr algn="ctr"/>
            <a:endParaRPr lang="en-US" sz="2800" dirty="0">
              <a:latin typeface="Century Gothic" panose="020B0502020202020204" pitchFamily="34" charset="0"/>
            </a:endParaRPr>
          </a:p>
        </p:txBody>
      </p:sp>
      <p:sp>
        <p:nvSpPr>
          <p:cNvPr id="7" name="TextBox 6">
            <a:extLst>
              <a:ext uri="{FF2B5EF4-FFF2-40B4-BE49-F238E27FC236}">
                <a16:creationId xmlns:a16="http://schemas.microsoft.com/office/drawing/2014/main" id="{A22ED16B-C361-C996-AFCE-1C2CDDD7FDA6}"/>
              </a:ext>
            </a:extLst>
          </p:cNvPr>
          <p:cNvSpPr txBox="1"/>
          <p:nvPr/>
        </p:nvSpPr>
        <p:spPr>
          <a:xfrm>
            <a:off x="819207" y="4269069"/>
            <a:ext cx="3939059" cy="1384995"/>
          </a:xfrm>
          <a:prstGeom prst="rect">
            <a:avLst/>
          </a:prstGeom>
          <a:noFill/>
          <a:ln>
            <a:noFill/>
          </a:ln>
        </p:spPr>
        <p:txBody>
          <a:bodyPr wrap="square" rtlCol="0">
            <a:spAutoFit/>
          </a:bodyPr>
          <a:lstStyle/>
          <a:p>
            <a:pPr algn="ctr"/>
            <a:r>
              <a:rPr lang="en-US" sz="2800" dirty="0">
                <a:latin typeface="Century Gothic" panose="020B0502020202020204" pitchFamily="34" charset="0"/>
              </a:rPr>
              <a:t>Producing ethanol from ethene requires a lot of energy</a:t>
            </a:r>
          </a:p>
        </p:txBody>
      </p:sp>
      <p:sp>
        <p:nvSpPr>
          <p:cNvPr id="3" name="TextBox 2">
            <a:extLst>
              <a:ext uri="{FF2B5EF4-FFF2-40B4-BE49-F238E27FC236}">
                <a16:creationId xmlns:a16="http://schemas.microsoft.com/office/drawing/2014/main" id="{75109062-1891-4030-4019-B67781349A65}"/>
              </a:ext>
            </a:extLst>
          </p:cNvPr>
          <p:cNvSpPr txBox="1"/>
          <p:nvPr/>
        </p:nvSpPr>
        <p:spPr>
          <a:xfrm>
            <a:off x="5425074" y="4387603"/>
            <a:ext cx="3939059" cy="1815882"/>
          </a:xfrm>
          <a:prstGeom prst="rect">
            <a:avLst/>
          </a:prstGeom>
          <a:noFill/>
          <a:ln>
            <a:noFill/>
          </a:ln>
        </p:spPr>
        <p:txBody>
          <a:bodyPr wrap="square" rtlCol="0">
            <a:spAutoFit/>
          </a:bodyPr>
          <a:lstStyle/>
          <a:p>
            <a:pPr algn="ctr"/>
            <a:r>
              <a:rPr lang="en-US" sz="2800" dirty="0">
                <a:latin typeface="Century Gothic" panose="020B0502020202020204" pitchFamily="34" charset="0"/>
              </a:rPr>
              <a:t>Producing ethanol from ethene does not require a lot of energy</a:t>
            </a:r>
          </a:p>
        </p:txBody>
      </p:sp>
    </p:spTree>
    <p:extLst>
      <p:ext uri="{BB962C8B-B14F-4D97-AF65-F5344CB8AC3E}">
        <p14:creationId xmlns:p14="http://schemas.microsoft.com/office/powerpoint/2010/main" val="17049032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dirty="0">
                <a:latin typeface="Century Gothic" panose="020B0502020202020204" pitchFamily="34" charset="0"/>
              </a:rPr>
              <a:t>Can you explain the difference between these two processes?</a:t>
            </a:r>
          </a:p>
        </p:txBody>
      </p:sp>
      <p:sp>
        <p:nvSpPr>
          <p:cNvPr id="5" name="TextBox 4">
            <a:extLst>
              <a:ext uri="{FF2B5EF4-FFF2-40B4-BE49-F238E27FC236}">
                <a16:creationId xmlns:a16="http://schemas.microsoft.com/office/drawing/2014/main" id="{EE23E189-4F40-E84E-BF13-3786EF9E30C0}"/>
              </a:ext>
            </a:extLst>
          </p:cNvPr>
          <p:cNvSpPr txBox="1"/>
          <p:nvPr/>
        </p:nvSpPr>
        <p:spPr>
          <a:xfrm>
            <a:off x="2387599" y="1386248"/>
            <a:ext cx="5379442" cy="1107996"/>
          </a:xfrm>
          <a:prstGeom prst="rect">
            <a:avLst/>
          </a:prstGeom>
          <a:noFill/>
          <a:ln>
            <a:noFill/>
          </a:ln>
        </p:spPr>
        <p:txBody>
          <a:bodyPr wrap="square" rtlCol="0">
            <a:spAutoFit/>
          </a:bodyPr>
          <a:lstStyle/>
          <a:p>
            <a:r>
              <a:rPr lang="en-US" sz="6600" dirty="0">
                <a:latin typeface="Century Gothic" panose="020B0502020202020204" pitchFamily="34" charset="0"/>
              </a:rPr>
              <a:t>Hydration</a:t>
            </a:r>
          </a:p>
        </p:txBody>
      </p:sp>
      <p:sp>
        <p:nvSpPr>
          <p:cNvPr id="8" name="TextBox 7">
            <a:extLst>
              <a:ext uri="{FF2B5EF4-FFF2-40B4-BE49-F238E27FC236}">
                <a16:creationId xmlns:a16="http://schemas.microsoft.com/office/drawing/2014/main" id="{204CC7AE-6FFE-1B49-9E2F-3E2DACB5DE9E}"/>
              </a:ext>
            </a:extLst>
          </p:cNvPr>
          <p:cNvSpPr txBox="1"/>
          <p:nvPr/>
        </p:nvSpPr>
        <p:spPr>
          <a:xfrm>
            <a:off x="2353732" y="4385805"/>
            <a:ext cx="7433733" cy="1107996"/>
          </a:xfrm>
          <a:prstGeom prst="rect">
            <a:avLst/>
          </a:prstGeom>
          <a:noFill/>
          <a:ln>
            <a:noFill/>
          </a:ln>
        </p:spPr>
        <p:txBody>
          <a:bodyPr wrap="square" rtlCol="0">
            <a:spAutoFit/>
          </a:bodyPr>
          <a:lstStyle/>
          <a:p>
            <a:r>
              <a:rPr lang="en-US" sz="6600" dirty="0">
                <a:latin typeface="Century Gothic" panose="020B0502020202020204" pitchFamily="34" charset="0"/>
              </a:rPr>
              <a:t>Hydrogenation</a:t>
            </a:r>
          </a:p>
        </p:txBody>
      </p:sp>
      <p:pic>
        <p:nvPicPr>
          <p:cNvPr id="6" name="Picture 5" descr="A picture containing lamp, shirt&#10;&#10;Description automatically generated">
            <a:extLst>
              <a:ext uri="{FF2B5EF4-FFF2-40B4-BE49-F238E27FC236}">
                <a16:creationId xmlns:a16="http://schemas.microsoft.com/office/drawing/2014/main" id="{30B9A406-0688-794A-8B95-89BEA4691DEC}"/>
              </a:ext>
            </a:extLst>
          </p:cNvPr>
          <p:cNvPicPr>
            <a:picLocks noChangeAspect="1"/>
          </p:cNvPicPr>
          <p:nvPr/>
        </p:nvPicPr>
        <p:blipFill>
          <a:blip r:embed="rId3"/>
          <a:stretch>
            <a:fillRect/>
          </a:stretch>
        </p:blipFill>
        <p:spPr>
          <a:xfrm>
            <a:off x="-884629" y="1755214"/>
            <a:ext cx="4810805" cy="3415304"/>
          </a:xfrm>
          <a:prstGeom prst="rect">
            <a:avLst/>
          </a:prstGeom>
        </p:spPr>
      </p:pic>
      <p:sp>
        <p:nvSpPr>
          <p:cNvPr id="3" name="TextBox 2">
            <a:extLst>
              <a:ext uri="{FF2B5EF4-FFF2-40B4-BE49-F238E27FC236}">
                <a16:creationId xmlns:a16="http://schemas.microsoft.com/office/drawing/2014/main" id="{00507660-F413-F87A-8EA9-7D55002CD8FF}"/>
              </a:ext>
            </a:extLst>
          </p:cNvPr>
          <p:cNvSpPr txBox="1"/>
          <p:nvPr/>
        </p:nvSpPr>
        <p:spPr>
          <a:xfrm>
            <a:off x="8522775" y="1474145"/>
            <a:ext cx="2941092" cy="2554545"/>
          </a:xfrm>
          <a:prstGeom prst="rect">
            <a:avLst/>
          </a:prstGeom>
          <a:noFill/>
          <a:ln>
            <a:noFill/>
          </a:ln>
        </p:spPr>
        <p:txBody>
          <a:bodyPr wrap="square" rtlCol="0">
            <a:spAutoFit/>
          </a:bodyPr>
          <a:lstStyle/>
          <a:p>
            <a:r>
              <a:rPr lang="en-US" sz="2000" i="1" dirty="0">
                <a:latin typeface="Century Gothic" panose="020B0502020202020204" pitchFamily="34" charset="0"/>
              </a:rPr>
              <a:t>What are the reactants of each?</a:t>
            </a:r>
          </a:p>
          <a:p>
            <a:endParaRPr lang="en-US" sz="2000" i="1" dirty="0">
              <a:latin typeface="Century Gothic" panose="020B0502020202020204" pitchFamily="34" charset="0"/>
            </a:endParaRPr>
          </a:p>
          <a:p>
            <a:r>
              <a:rPr lang="en-US" sz="2000" i="1" dirty="0">
                <a:latin typeface="Century Gothic" panose="020B0502020202020204" pitchFamily="34" charset="0"/>
              </a:rPr>
              <a:t>What are the products of each?</a:t>
            </a:r>
          </a:p>
          <a:p>
            <a:endParaRPr lang="en-US" sz="2000" i="1" dirty="0">
              <a:latin typeface="Century Gothic" panose="020B0502020202020204" pitchFamily="34" charset="0"/>
            </a:endParaRPr>
          </a:p>
          <a:p>
            <a:r>
              <a:rPr lang="en-US" sz="2000" i="1" dirty="0">
                <a:latin typeface="Century Gothic" panose="020B0502020202020204" pitchFamily="34" charset="0"/>
              </a:rPr>
              <a:t>What conditions are needed for each?</a:t>
            </a:r>
          </a:p>
        </p:txBody>
      </p:sp>
    </p:spTree>
    <p:extLst>
      <p:ext uri="{BB962C8B-B14F-4D97-AF65-F5344CB8AC3E}">
        <p14:creationId xmlns:p14="http://schemas.microsoft.com/office/powerpoint/2010/main" val="27836083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53FF1-F108-7718-6C89-5F1E83A50523}"/>
              </a:ext>
            </a:extLst>
          </p:cNvPr>
          <p:cNvSpPr>
            <a:spLocks noGrp="1"/>
          </p:cNvSpPr>
          <p:nvPr>
            <p:ph type="title"/>
          </p:nvPr>
        </p:nvSpPr>
        <p:spPr/>
        <p:txBody>
          <a:bodyPr/>
          <a:lstStyle/>
          <a:p>
            <a:r>
              <a:rPr lang="en-GB" dirty="0">
                <a:latin typeface="Century Gothic" panose="020B0502020202020204" pitchFamily="34" charset="0"/>
              </a:rPr>
              <a:t>Determine whether each of these statements is true or false</a:t>
            </a:r>
          </a:p>
        </p:txBody>
      </p:sp>
      <p:sp>
        <p:nvSpPr>
          <p:cNvPr id="3" name="TextBox 2">
            <a:extLst>
              <a:ext uri="{FF2B5EF4-FFF2-40B4-BE49-F238E27FC236}">
                <a16:creationId xmlns:a16="http://schemas.microsoft.com/office/drawing/2014/main" id="{BBB7FE5B-B9B4-187F-2C77-6A47C536E2BF}"/>
              </a:ext>
            </a:extLst>
          </p:cNvPr>
          <p:cNvSpPr txBox="1"/>
          <p:nvPr/>
        </p:nvSpPr>
        <p:spPr>
          <a:xfrm>
            <a:off x="494948" y="1121671"/>
            <a:ext cx="8445852" cy="4893647"/>
          </a:xfrm>
          <a:prstGeom prst="rect">
            <a:avLst/>
          </a:prstGeom>
          <a:noFill/>
        </p:spPr>
        <p:txBody>
          <a:bodyPr wrap="square" rtlCol="0">
            <a:spAutoFit/>
          </a:bodyPr>
          <a:lstStyle/>
          <a:p>
            <a:pPr marL="457200" indent="-457200">
              <a:buFont typeface="+mj-lt"/>
              <a:buAutoNum type="arabicPeriod"/>
            </a:pPr>
            <a:r>
              <a:rPr lang="en-GB" sz="2400" dirty="0">
                <a:latin typeface="Century Gothic" panose="020B0502020202020204" pitchFamily="34" charset="0"/>
              </a:rPr>
              <a:t>Ethene can be made by hydrating ethanol</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Hydration involves the addition of water</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Hydration of ethene requires a high temperature and pressure</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The reaction can be continuous if steam and ethene are continually added</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Hydration takes longer than fermentation</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Ethene comes from crude oil</a:t>
            </a:r>
          </a:p>
        </p:txBody>
      </p:sp>
      <p:sp>
        <p:nvSpPr>
          <p:cNvPr id="4" name="Google Shape;102;p1">
            <a:extLst>
              <a:ext uri="{FF2B5EF4-FFF2-40B4-BE49-F238E27FC236}">
                <a16:creationId xmlns:a16="http://schemas.microsoft.com/office/drawing/2014/main" id="{8EA33C74-32A7-D6F7-84D9-E9F752B83ED9}"/>
              </a:ext>
            </a:extLst>
          </p:cNvPr>
          <p:cNvSpPr txBox="1"/>
          <p:nvPr/>
        </p:nvSpPr>
        <p:spPr>
          <a:xfrm rot="10800000" flipV="1">
            <a:off x="7441567" y="1126239"/>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False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5" name="Google Shape;102;p1">
            <a:extLst>
              <a:ext uri="{FF2B5EF4-FFF2-40B4-BE49-F238E27FC236}">
                <a16:creationId xmlns:a16="http://schemas.microsoft.com/office/drawing/2014/main" id="{5AE5F8B8-D563-6AC1-6EB6-1734E568B6A9}"/>
              </a:ext>
            </a:extLst>
          </p:cNvPr>
          <p:cNvSpPr txBox="1"/>
          <p:nvPr/>
        </p:nvSpPr>
        <p:spPr>
          <a:xfrm rot="10800000" flipV="1">
            <a:off x="6967435" y="1837440"/>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True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6" name="Google Shape;102;p1">
            <a:extLst>
              <a:ext uri="{FF2B5EF4-FFF2-40B4-BE49-F238E27FC236}">
                <a16:creationId xmlns:a16="http://schemas.microsoft.com/office/drawing/2014/main" id="{4CF61BE5-96AB-1DD8-7439-B21AF40B292C}"/>
              </a:ext>
            </a:extLst>
          </p:cNvPr>
          <p:cNvSpPr txBox="1"/>
          <p:nvPr/>
        </p:nvSpPr>
        <p:spPr>
          <a:xfrm rot="10800000" flipV="1">
            <a:off x="8339035" y="2616373"/>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True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7" name="Google Shape;102;p1">
            <a:extLst>
              <a:ext uri="{FF2B5EF4-FFF2-40B4-BE49-F238E27FC236}">
                <a16:creationId xmlns:a16="http://schemas.microsoft.com/office/drawing/2014/main" id="{8B6AA612-16A9-14AF-3FC5-47DEBCDA23E7}"/>
              </a:ext>
            </a:extLst>
          </p:cNvPr>
          <p:cNvSpPr txBox="1"/>
          <p:nvPr/>
        </p:nvSpPr>
        <p:spPr>
          <a:xfrm rot="10800000" flipV="1">
            <a:off x="8914767" y="3700107"/>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True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8" name="Google Shape;102;p1">
            <a:extLst>
              <a:ext uri="{FF2B5EF4-FFF2-40B4-BE49-F238E27FC236}">
                <a16:creationId xmlns:a16="http://schemas.microsoft.com/office/drawing/2014/main" id="{A37FD688-888D-1265-A8F7-7DF4F1363458}"/>
              </a:ext>
            </a:extLst>
          </p:cNvPr>
          <p:cNvSpPr txBox="1"/>
          <p:nvPr/>
        </p:nvSpPr>
        <p:spPr>
          <a:xfrm rot="10800000" flipV="1">
            <a:off x="7255299" y="4783841"/>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False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9" name="Google Shape;102;p1">
            <a:extLst>
              <a:ext uri="{FF2B5EF4-FFF2-40B4-BE49-F238E27FC236}">
                <a16:creationId xmlns:a16="http://schemas.microsoft.com/office/drawing/2014/main" id="{246F59C3-5B4C-6C0D-7D66-272DE5C65BB1}"/>
              </a:ext>
            </a:extLst>
          </p:cNvPr>
          <p:cNvSpPr txBox="1"/>
          <p:nvPr/>
        </p:nvSpPr>
        <p:spPr>
          <a:xfrm rot="10800000" flipV="1">
            <a:off x="5409568" y="5511974"/>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True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Tree>
    <p:extLst>
      <p:ext uri="{BB962C8B-B14F-4D97-AF65-F5344CB8AC3E}">
        <p14:creationId xmlns:p14="http://schemas.microsoft.com/office/powerpoint/2010/main" val="2346572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dirty="0">
                <a:latin typeface="Century Gothic" panose="020B0502020202020204" pitchFamily="34" charset="0"/>
              </a:rPr>
              <a:t>Drill</a:t>
            </a:r>
            <a:endParaRPr lang="en-US" sz="2800" dirty="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38497" y="971693"/>
            <a:ext cx="11060329" cy="4154984"/>
          </a:xfrm>
          <a:prstGeom prst="rect">
            <a:avLst/>
          </a:prstGeom>
          <a:noFill/>
        </p:spPr>
        <p:txBody>
          <a:bodyPr wrap="square">
            <a:spAutoFit/>
          </a:bodyPr>
          <a:lstStyle/>
          <a:p>
            <a:pPr marL="457200" indent="-457200">
              <a:buFont typeface="+mj-lt"/>
              <a:buAutoNum type="arabicPeriod"/>
            </a:pPr>
            <a:r>
              <a:rPr lang="en-GB" sz="2400" dirty="0">
                <a:latin typeface="Century Gothic" panose="020B0502020202020204" pitchFamily="34" charset="0"/>
              </a:rPr>
              <a:t>State the chemical formula of ethanol.</a:t>
            </a:r>
          </a:p>
          <a:p>
            <a:pPr marL="457200" indent="-457200">
              <a:buFont typeface="+mj-lt"/>
              <a:buAutoNum type="arabicPeriod"/>
            </a:pPr>
            <a:r>
              <a:rPr lang="en-GB" sz="2400" dirty="0">
                <a:latin typeface="Century Gothic" panose="020B0502020202020204" pitchFamily="34" charset="0"/>
              </a:rPr>
              <a:t>State the chemical formula of ethene.</a:t>
            </a:r>
          </a:p>
          <a:p>
            <a:pPr marL="457200" indent="-457200">
              <a:buFont typeface="+mj-lt"/>
              <a:buAutoNum type="arabicPeriod"/>
            </a:pPr>
            <a:r>
              <a:rPr lang="en-GB" sz="2400" dirty="0">
                <a:latin typeface="Century Gothic" panose="020B0502020202020204" pitchFamily="34" charset="0"/>
              </a:rPr>
              <a:t>Describe two methods of producing ethanol.</a:t>
            </a:r>
          </a:p>
          <a:p>
            <a:pPr marL="457200" indent="-457200">
              <a:buAutoNum type="arabicPeriod"/>
            </a:pPr>
            <a:r>
              <a:rPr lang="en-GB" sz="2400" dirty="0">
                <a:latin typeface="Century Gothic" panose="020B0502020202020204" pitchFamily="34" charset="0"/>
              </a:rPr>
              <a:t>Describe how ethene is obtained from crude oil.</a:t>
            </a:r>
          </a:p>
          <a:p>
            <a:pPr marL="457200" indent="-457200">
              <a:buAutoNum type="arabicPeriod"/>
            </a:pPr>
            <a:r>
              <a:rPr lang="en-GB" sz="2400" dirty="0">
                <a:latin typeface="Century Gothic" panose="020B0502020202020204" pitchFamily="34" charset="0"/>
              </a:rPr>
              <a:t>Explain whether ethene is a renewable or non-renewable resource.</a:t>
            </a:r>
          </a:p>
          <a:p>
            <a:pPr marL="457200" indent="-457200">
              <a:buAutoNum type="arabicPeriod"/>
            </a:pPr>
            <a:r>
              <a:rPr lang="en-GB" sz="2400" dirty="0">
                <a:latin typeface="Century Gothic" panose="020B0502020202020204" pitchFamily="34" charset="0"/>
              </a:rPr>
              <a:t>Describe the conditions required for hydration of ethene.</a:t>
            </a:r>
          </a:p>
          <a:p>
            <a:pPr marL="457200" indent="-457200">
              <a:buAutoNum type="arabicPeriod"/>
            </a:pPr>
            <a:r>
              <a:rPr lang="en-GB" sz="2400" dirty="0">
                <a:latin typeface="Century Gothic" panose="020B0502020202020204" pitchFamily="34" charset="0"/>
              </a:rPr>
              <a:t>State the word equation for the hydration of ethene.</a:t>
            </a:r>
          </a:p>
          <a:p>
            <a:pPr marL="457200" indent="-457200">
              <a:buAutoNum type="arabicPeriod"/>
            </a:pPr>
            <a:r>
              <a:rPr lang="en-GB" sz="2400" dirty="0">
                <a:latin typeface="Century Gothic" panose="020B0502020202020204" pitchFamily="34" charset="0"/>
              </a:rPr>
              <a:t>State the chemical equation for the hydration of ethene. </a:t>
            </a:r>
          </a:p>
          <a:p>
            <a:pPr marL="457200" indent="-457200">
              <a:buAutoNum type="arabicPeriod"/>
            </a:pPr>
            <a:r>
              <a:rPr lang="en-GB" sz="2400" dirty="0">
                <a:latin typeface="Century Gothic" panose="020B0502020202020204" pitchFamily="34" charset="0"/>
              </a:rPr>
              <a:t>State the general equation for the hydration of alkenes.</a:t>
            </a:r>
          </a:p>
          <a:p>
            <a:pPr marL="457200" indent="-457200">
              <a:buAutoNum type="arabicPeriod"/>
            </a:pPr>
            <a:r>
              <a:rPr lang="en-GB" sz="2400" dirty="0">
                <a:latin typeface="Century Gothic" panose="020B0502020202020204" pitchFamily="34" charset="0"/>
              </a:rPr>
              <a:t>Describe the conditions required for the hydration of alkenes.</a:t>
            </a:r>
          </a:p>
          <a:p>
            <a:pPr marL="457200" indent="-457200">
              <a:buAutoNum type="arabicPeriod"/>
            </a:pPr>
            <a:r>
              <a:rPr lang="en-GB" sz="2400" dirty="0">
                <a:latin typeface="Century Gothic" panose="020B0502020202020204" pitchFamily="34" charset="0"/>
              </a:rPr>
              <a:t>Explain why the alkenes are unsaturated. </a:t>
            </a:r>
          </a:p>
        </p:txBody>
      </p:sp>
    </p:spTree>
    <p:extLst>
      <p:ext uri="{BB962C8B-B14F-4D97-AF65-F5344CB8AC3E}">
        <p14:creationId xmlns:p14="http://schemas.microsoft.com/office/powerpoint/2010/main" val="3533838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271058" y="917644"/>
            <a:ext cx="11311342" cy="4893647"/>
          </a:xfrm>
          <a:prstGeom prst="rect">
            <a:avLst/>
          </a:prstGeom>
          <a:noFill/>
        </p:spPr>
        <p:txBody>
          <a:bodyPr wrap="square">
            <a:spAutoFit/>
          </a:bodyPr>
          <a:lstStyle/>
          <a:p>
            <a:pPr marL="457200" indent="-457200">
              <a:buAutoNum type="arabicPeriod"/>
            </a:pPr>
            <a:r>
              <a:rPr lang="en-GB" sz="2400" b="1" dirty="0">
                <a:solidFill>
                  <a:schemeClr val="accent2">
                    <a:lumMod val="60000"/>
                    <a:lumOff val="40000"/>
                  </a:schemeClr>
                </a:solidFill>
                <a:latin typeface="Century Gothic" panose="020B0502020202020204" pitchFamily="34" charset="0"/>
              </a:rPr>
              <a:t>C</a:t>
            </a:r>
            <a:r>
              <a:rPr lang="en-GB" sz="2400" b="1" baseline="-25000" dirty="0">
                <a:solidFill>
                  <a:schemeClr val="accent2">
                    <a:lumMod val="60000"/>
                    <a:lumOff val="40000"/>
                  </a:schemeClr>
                </a:solidFill>
                <a:latin typeface="Century Gothic" panose="020B0502020202020204" pitchFamily="34" charset="0"/>
              </a:rPr>
              <a:t>2</a:t>
            </a:r>
            <a:r>
              <a:rPr lang="en-GB" sz="2400" b="1" dirty="0">
                <a:solidFill>
                  <a:schemeClr val="accent2">
                    <a:lumMod val="60000"/>
                    <a:lumOff val="40000"/>
                  </a:schemeClr>
                </a:solidFill>
                <a:latin typeface="Century Gothic" panose="020B0502020202020204" pitchFamily="34" charset="0"/>
              </a:rPr>
              <a:t>H</a:t>
            </a:r>
            <a:r>
              <a:rPr lang="en-GB" sz="2400" b="1" baseline="-25000" dirty="0">
                <a:solidFill>
                  <a:schemeClr val="accent2">
                    <a:lumMod val="60000"/>
                    <a:lumOff val="40000"/>
                  </a:schemeClr>
                </a:solidFill>
                <a:latin typeface="Century Gothic" panose="020B0502020202020204" pitchFamily="34" charset="0"/>
              </a:rPr>
              <a:t>5</a:t>
            </a:r>
            <a:r>
              <a:rPr lang="en-GB" sz="2400" b="1" dirty="0">
                <a:solidFill>
                  <a:schemeClr val="accent2">
                    <a:lumMod val="60000"/>
                    <a:lumOff val="40000"/>
                  </a:schemeClr>
                </a:solidFill>
                <a:latin typeface="Century Gothic" panose="020B0502020202020204" pitchFamily="34" charset="0"/>
              </a:rPr>
              <a:t>OH</a:t>
            </a:r>
            <a:endParaRPr lang="en-GB" sz="2400" b="1" baseline="-25000" dirty="0">
              <a:solidFill>
                <a:schemeClr val="accent2">
                  <a:lumMod val="60000"/>
                  <a:lumOff val="40000"/>
                </a:schemeClr>
              </a:solidFill>
              <a:latin typeface="Century Gothic" panose="020B0502020202020204" pitchFamily="34" charset="0"/>
            </a:endParaRP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rPr>
              <a:t>C</a:t>
            </a:r>
            <a:r>
              <a:rPr lang="en-GB" sz="2400" b="1" baseline="-25000" dirty="0">
                <a:solidFill>
                  <a:schemeClr val="accent2">
                    <a:lumMod val="60000"/>
                    <a:lumOff val="40000"/>
                  </a:schemeClr>
                </a:solidFill>
                <a:latin typeface="Century Gothic" panose="020B0502020202020204" pitchFamily="34" charset="0"/>
              </a:rPr>
              <a:t>2</a:t>
            </a:r>
            <a:r>
              <a:rPr lang="en-GB" sz="2400" b="1" dirty="0">
                <a:solidFill>
                  <a:schemeClr val="accent2">
                    <a:lumMod val="60000"/>
                    <a:lumOff val="40000"/>
                  </a:schemeClr>
                </a:solidFill>
                <a:latin typeface="Century Gothic" panose="020B0502020202020204" pitchFamily="34" charset="0"/>
              </a:rPr>
              <a:t>H</a:t>
            </a:r>
            <a:r>
              <a:rPr lang="en-GB" sz="2400" b="1" baseline="-25000" dirty="0">
                <a:solidFill>
                  <a:schemeClr val="accent2">
                    <a:lumMod val="60000"/>
                    <a:lumOff val="40000"/>
                  </a:schemeClr>
                </a:solidFill>
                <a:latin typeface="Century Gothic" panose="020B0502020202020204" pitchFamily="34" charset="0"/>
              </a:rPr>
              <a:t>4</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rPr>
              <a:t>Hydration of ethene and fermentation</a:t>
            </a:r>
            <a:endParaRPr lang="en-GB" sz="2400" b="1" baseline="-25000" dirty="0">
              <a:solidFill>
                <a:schemeClr val="accent2">
                  <a:lumMod val="60000"/>
                  <a:lumOff val="40000"/>
                </a:schemeClr>
              </a:solidFill>
              <a:latin typeface="Century Gothic" panose="020B0502020202020204" pitchFamily="34" charset="0"/>
            </a:endParaRP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Through fractional distillation of crude oil then cracking</a:t>
            </a: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Non-renewable, as it is obtained from crude oil, which is not replenished at the same rate that it is used</a:t>
            </a: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A high temperature (around 300 ºC), 60-70 atm of pressure and a catalyst (phosphoric acid)</a:t>
            </a: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Ethene + steam </a:t>
            </a:r>
            <a:r>
              <a:rPr lang="en-GB" sz="2400" b="1" dirty="0">
                <a:solidFill>
                  <a:schemeClr val="accent2">
                    <a:lumMod val="60000"/>
                    <a:lumOff val="40000"/>
                  </a:schemeClr>
                </a:solidFill>
                <a:latin typeface="Century Gothic" panose="020B0502020202020204" pitchFamily="34" charset="0"/>
                <a:sym typeface="Wingdings" pitchFamily="2" charset="2"/>
              </a:rPr>
              <a:t> ethanol</a:t>
            </a:r>
          </a:p>
          <a:p>
            <a:pPr marL="457200" indent="-457200">
              <a:buAutoNum type="arabicPeriod"/>
            </a:pPr>
            <a:r>
              <a:rPr lang="en-GB" sz="2400" b="1" dirty="0">
                <a:solidFill>
                  <a:schemeClr val="accent2">
                    <a:lumMod val="60000"/>
                    <a:lumOff val="40000"/>
                  </a:schemeClr>
                </a:solidFill>
                <a:latin typeface="Century Gothic" panose="020B0502020202020204" pitchFamily="34" charset="0"/>
                <a:sym typeface="Wingdings" pitchFamily="2" charset="2"/>
              </a:rPr>
              <a:t>C</a:t>
            </a:r>
            <a:r>
              <a:rPr lang="en-GB" sz="2400" b="1" baseline="-25000" dirty="0">
                <a:solidFill>
                  <a:schemeClr val="accent2">
                    <a:lumMod val="60000"/>
                    <a:lumOff val="40000"/>
                  </a:schemeClr>
                </a:solidFill>
                <a:latin typeface="Century Gothic" panose="020B0502020202020204" pitchFamily="34" charset="0"/>
                <a:sym typeface="Wingdings" pitchFamily="2" charset="2"/>
              </a:rPr>
              <a:t>2</a:t>
            </a:r>
            <a:r>
              <a:rPr lang="en-GB" sz="2400" b="1" dirty="0">
                <a:solidFill>
                  <a:schemeClr val="accent2">
                    <a:lumMod val="60000"/>
                    <a:lumOff val="40000"/>
                  </a:schemeClr>
                </a:solidFill>
                <a:latin typeface="Century Gothic" panose="020B0502020202020204" pitchFamily="34" charset="0"/>
                <a:sym typeface="Wingdings" pitchFamily="2" charset="2"/>
              </a:rPr>
              <a:t>H</a:t>
            </a:r>
            <a:r>
              <a:rPr lang="en-GB" sz="2400" b="1" baseline="-25000" dirty="0">
                <a:solidFill>
                  <a:schemeClr val="accent2">
                    <a:lumMod val="60000"/>
                    <a:lumOff val="40000"/>
                  </a:schemeClr>
                </a:solidFill>
                <a:latin typeface="Century Gothic" panose="020B0502020202020204" pitchFamily="34" charset="0"/>
                <a:sym typeface="Wingdings" pitchFamily="2" charset="2"/>
              </a:rPr>
              <a:t>4</a:t>
            </a:r>
            <a:r>
              <a:rPr lang="en-GB" sz="2400" b="1" dirty="0">
                <a:solidFill>
                  <a:schemeClr val="accent2">
                    <a:lumMod val="60000"/>
                    <a:lumOff val="40000"/>
                  </a:schemeClr>
                </a:solidFill>
                <a:latin typeface="Century Gothic" panose="020B0502020202020204" pitchFamily="34" charset="0"/>
                <a:sym typeface="Wingdings" pitchFamily="2" charset="2"/>
              </a:rPr>
              <a:t> + H</a:t>
            </a:r>
            <a:r>
              <a:rPr lang="en-GB" sz="2400" b="1" baseline="-25000" dirty="0">
                <a:solidFill>
                  <a:schemeClr val="accent2">
                    <a:lumMod val="60000"/>
                    <a:lumOff val="40000"/>
                  </a:schemeClr>
                </a:solidFill>
                <a:latin typeface="Century Gothic" panose="020B0502020202020204" pitchFamily="34" charset="0"/>
                <a:sym typeface="Wingdings" pitchFamily="2" charset="2"/>
              </a:rPr>
              <a:t>2</a:t>
            </a:r>
            <a:r>
              <a:rPr lang="en-GB" sz="2400" b="1" dirty="0">
                <a:solidFill>
                  <a:schemeClr val="accent2">
                    <a:lumMod val="60000"/>
                    <a:lumOff val="40000"/>
                  </a:schemeClr>
                </a:solidFill>
                <a:latin typeface="Century Gothic" panose="020B0502020202020204" pitchFamily="34" charset="0"/>
                <a:sym typeface="Wingdings" pitchFamily="2" charset="2"/>
              </a:rPr>
              <a:t>O  C</a:t>
            </a:r>
            <a:r>
              <a:rPr lang="en-GB" sz="2400" b="1" baseline="-25000" dirty="0">
                <a:solidFill>
                  <a:schemeClr val="accent2">
                    <a:lumMod val="60000"/>
                    <a:lumOff val="40000"/>
                  </a:schemeClr>
                </a:solidFill>
                <a:latin typeface="Century Gothic" panose="020B0502020202020204" pitchFamily="34" charset="0"/>
                <a:sym typeface="Wingdings" pitchFamily="2" charset="2"/>
              </a:rPr>
              <a:t>2</a:t>
            </a:r>
            <a:r>
              <a:rPr lang="en-GB" sz="2400" b="1" dirty="0">
                <a:solidFill>
                  <a:schemeClr val="accent2">
                    <a:lumMod val="60000"/>
                    <a:lumOff val="40000"/>
                  </a:schemeClr>
                </a:solidFill>
                <a:latin typeface="Century Gothic" panose="020B0502020202020204" pitchFamily="34" charset="0"/>
                <a:sym typeface="Wingdings" pitchFamily="2" charset="2"/>
              </a:rPr>
              <a:t>H</a:t>
            </a:r>
            <a:r>
              <a:rPr lang="en-GB" sz="2400" b="1" baseline="-25000" dirty="0">
                <a:solidFill>
                  <a:schemeClr val="accent2">
                    <a:lumMod val="60000"/>
                    <a:lumOff val="40000"/>
                  </a:schemeClr>
                </a:solidFill>
                <a:latin typeface="Century Gothic" panose="020B0502020202020204" pitchFamily="34" charset="0"/>
                <a:sym typeface="Wingdings" pitchFamily="2" charset="2"/>
              </a:rPr>
              <a:t>5</a:t>
            </a:r>
            <a:r>
              <a:rPr lang="en-GB" sz="2400" b="1" dirty="0">
                <a:solidFill>
                  <a:schemeClr val="accent2">
                    <a:lumMod val="60000"/>
                    <a:lumOff val="40000"/>
                  </a:schemeClr>
                </a:solidFill>
                <a:latin typeface="Century Gothic" panose="020B0502020202020204" pitchFamily="34" charset="0"/>
                <a:sym typeface="Wingdings" pitchFamily="2" charset="2"/>
              </a:rPr>
              <a:t>OH</a:t>
            </a:r>
          </a:p>
          <a:p>
            <a:pPr marL="457200" indent="-457200">
              <a:buAutoNum type="arabicPeriod"/>
            </a:pPr>
            <a:r>
              <a:rPr lang="en-GB" sz="2400" b="1" dirty="0">
                <a:solidFill>
                  <a:schemeClr val="accent2">
                    <a:lumMod val="60000"/>
                    <a:lumOff val="40000"/>
                  </a:schemeClr>
                </a:solidFill>
                <a:latin typeface="Century Gothic" panose="020B0502020202020204" pitchFamily="34" charset="0"/>
                <a:sym typeface="Wingdings" pitchFamily="2" charset="2"/>
              </a:rPr>
              <a:t>Alkene + water (steam)  alcohol</a:t>
            </a:r>
          </a:p>
          <a:p>
            <a:pPr marL="457200" indent="-457200">
              <a:buAutoNum type="arabicPeriod"/>
            </a:pPr>
            <a:r>
              <a:rPr lang="en-GB" sz="2400" b="1" dirty="0">
                <a:solidFill>
                  <a:schemeClr val="accent2">
                    <a:lumMod val="60000"/>
                    <a:lumOff val="40000"/>
                  </a:schemeClr>
                </a:solidFill>
                <a:latin typeface="Century Gothic" panose="020B0502020202020204" pitchFamily="34" charset="0"/>
                <a:sym typeface="Wingdings" pitchFamily="2" charset="2"/>
              </a:rPr>
              <a:t>High temperature and a catalyst</a:t>
            </a:r>
            <a:endParaRPr lang="en-GB" sz="2400" b="1" dirty="0">
              <a:solidFill>
                <a:schemeClr val="accent2">
                  <a:lumMod val="60000"/>
                  <a:lumOff val="40000"/>
                </a:schemeClr>
              </a:solidFill>
              <a:latin typeface="Century Gothic" panose="020B0502020202020204" pitchFamily="34" charset="0"/>
            </a:endParaRP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They contain a C=C double bond</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a:xfrm>
            <a:off x="540000" y="-1"/>
            <a:ext cx="10620000" cy="720000"/>
          </a:xfrm>
        </p:spPr>
        <p:txBody>
          <a:bodyPr>
            <a:normAutofit/>
          </a:bodyPr>
          <a:lstStyle/>
          <a:p>
            <a:r>
              <a:rPr lang="en-GB" sz="2800" dirty="0">
                <a:latin typeface="Century Gothic" panose="020B0502020202020204" pitchFamily="34" charset="0"/>
              </a:rPr>
              <a:t>Drill answers</a:t>
            </a:r>
            <a:endParaRPr lang="en-US" sz="2800" dirty="0">
              <a:latin typeface="Century Gothic" panose="020B0502020202020204" pitchFamily="34" charset="0"/>
            </a:endParaRPr>
          </a:p>
        </p:txBody>
      </p:sp>
    </p:spTree>
    <p:extLst>
      <p:ext uri="{BB962C8B-B14F-4D97-AF65-F5344CB8AC3E}">
        <p14:creationId xmlns:p14="http://schemas.microsoft.com/office/powerpoint/2010/main" val="92841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4B74C-D6E9-8C47-B64D-4A7EA3FB90D0}"/>
              </a:ext>
            </a:extLst>
          </p:cNvPr>
          <p:cNvSpPr>
            <a:spLocks noGrp="1"/>
          </p:cNvSpPr>
          <p:nvPr>
            <p:ph type="title" idx="4294967295"/>
          </p:nvPr>
        </p:nvSpPr>
        <p:spPr>
          <a:xfrm>
            <a:off x="73152" y="118999"/>
            <a:ext cx="10620375" cy="720725"/>
          </a:xfrm>
        </p:spPr>
        <p:txBody>
          <a:bodyPr/>
          <a:lstStyle/>
          <a:p>
            <a:r>
              <a:rPr lang="en-US" sz="2600" b="1" dirty="0">
                <a:latin typeface="Century Gothic" panose="020B0502020202020204" pitchFamily="34" charset="0"/>
              </a:rPr>
              <a:t>I: Evaluating Methods of Ethanol Production</a:t>
            </a:r>
          </a:p>
        </p:txBody>
      </p:sp>
      <p:sp>
        <p:nvSpPr>
          <p:cNvPr id="8" name="TextBox 7">
            <a:extLst>
              <a:ext uri="{FF2B5EF4-FFF2-40B4-BE49-F238E27FC236}">
                <a16:creationId xmlns:a16="http://schemas.microsoft.com/office/drawing/2014/main" id="{1F764C78-3DE1-44A0-B656-FB67A825BB1A}"/>
              </a:ext>
            </a:extLst>
          </p:cNvPr>
          <p:cNvSpPr txBox="1"/>
          <p:nvPr/>
        </p:nvSpPr>
        <p:spPr>
          <a:xfrm>
            <a:off x="163670" y="1072278"/>
            <a:ext cx="11668666" cy="461665"/>
          </a:xfrm>
          <a:prstGeom prst="rect">
            <a:avLst/>
          </a:prstGeom>
          <a:noFill/>
        </p:spPr>
        <p:txBody>
          <a:bodyPr wrap="square">
            <a:spAutoFit/>
          </a:bodyPr>
          <a:lstStyle/>
          <a:p>
            <a:r>
              <a:rPr lang="en-US" sz="2400" b="1" dirty="0">
                <a:latin typeface="Century Gothic" panose="020B0502020202020204" pitchFamily="34" charset="0"/>
              </a:rPr>
              <a:t>Describe</a:t>
            </a:r>
            <a:r>
              <a:rPr lang="en-US" sz="2400" dirty="0">
                <a:latin typeface="Century Gothic" panose="020B0502020202020204" pitchFamily="34" charset="0"/>
              </a:rPr>
              <a:t> the </a:t>
            </a:r>
            <a:r>
              <a:rPr lang="en-US" sz="2400" u="sng" dirty="0">
                <a:latin typeface="Century Gothic" panose="020B0502020202020204" pitchFamily="34" charset="0"/>
              </a:rPr>
              <a:t>advantages</a:t>
            </a:r>
            <a:r>
              <a:rPr lang="en-US" sz="2400" dirty="0">
                <a:latin typeface="Century Gothic" panose="020B0502020202020204" pitchFamily="34" charset="0"/>
              </a:rPr>
              <a:t> of producing ethanol by hydration of ethene.</a:t>
            </a:r>
            <a:endParaRPr lang="en-US" sz="2400" b="1" dirty="0">
              <a:latin typeface="Century Gothic" panose="020B0502020202020204" pitchFamily="34" charset="0"/>
            </a:endParaRPr>
          </a:p>
        </p:txBody>
      </p:sp>
      <p:graphicFrame>
        <p:nvGraphicFramePr>
          <p:cNvPr id="3" name="Table 9">
            <a:extLst>
              <a:ext uri="{FF2B5EF4-FFF2-40B4-BE49-F238E27FC236}">
                <a16:creationId xmlns:a16="http://schemas.microsoft.com/office/drawing/2014/main" id="{F0DF4BC8-58D4-F82D-8FA1-8B6953863AE3}"/>
              </a:ext>
            </a:extLst>
          </p:cNvPr>
          <p:cNvGraphicFramePr>
            <a:graphicFrameLocks noGrp="1"/>
          </p:cNvGraphicFramePr>
          <p:nvPr>
            <p:extLst>
              <p:ext uri="{D42A27DB-BD31-4B8C-83A1-F6EECF244321}">
                <p14:modId xmlns:p14="http://schemas.microsoft.com/office/powerpoint/2010/main" val="3284558901"/>
              </p:ext>
            </p:extLst>
          </p:nvPr>
        </p:nvGraphicFramePr>
        <p:xfrm>
          <a:off x="5596128" y="3680336"/>
          <a:ext cx="5655152" cy="2949472"/>
        </p:xfrm>
        <a:graphic>
          <a:graphicData uri="http://schemas.openxmlformats.org/drawingml/2006/table">
            <a:tbl>
              <a:tblPr firstRow="1" bandRow="1">
                <a:tableStyleId>{B1EB6348-2FFE-48DD-B87E-607CE2353A59}</a:tableStyleId>
              </a:tblPr>
              <a:tblGrid>
                <a:gridCol w="2212848">
                  <a:extLst>
                    <a:ext uri="{9D8B030D-6E8A-4147-A177-3AD203B41FA5}">
                      <a16:colId xmlns:a16="http://schemas.microsoft.com/office/drawing/2014/main" val="1301538631"/>
                    </a:ext>
                  </a:extLst>
                </a:gridCol>
                <a:gridCol w="1792224">
                  <a:extLst>
                    <a:ext uri="{9D8B030D-6E8A-4147-A177-3AD203B41FA5}">
                      <a16:colId xmlns:a16="http://schemas.microsoft.com/office/drawing/2014/main" val="951267255"/>
                    </a:ext>
                  </a:extLst>
                </a:gridCol>
                <a:gridCol w="1650080">
                  <a:extLst>
                    <a:ext uri="{9D8B030D-6E8A-4147-A177-3AD203B41FA5}">
                      <a16:colId xmlns:a16="http://schemas.microsoft.com/office/drawing/2014/main" val="755121522"/>
                    </a:ext>
                  </a:extLst>
                </a:gridCol>
              </a:tblGrid>
              <a:tr h="514616">
                <a:tc>
                  <a:txBody>
                    <a:bodyPr/>
                    <a:lstStyle/>
                    <a:p>
                      <a:r>
                        <a:rPr lang="en-GB" dirty="0">
                          <a:solidFill>
                            <a:sysClr val="windowText" lastClr="000000"/>
                          </a:solidFill>
                          <a:latin typeface="Century Gothic" panose="020B0502020202020204" pitchFamily="34" charset="0"/>
                        </a:rPr>
                        <a:t>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1" dirty="0">
                          <a:solidFill>
                            <a:sysClr val="windowText" lastClr="000000"/>
                          </a:solidFill>
                          <a:latin typeface="Century Gothic" panose="020B0502020202020204" pitchFamily="34" charset="0"/>
                        </a:rPr>
                        <a:t>Fermentation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1" dirty="0">
                          <a:solidFill>
                            <a:sysClr val="windowText" lastClr="000000"/>
                          </a:solidFill>
                          <a:latin typeface="Century Gothic" panose="020B0502020202020204" pitchFamily="34" charset="0"/>
                        </a:rPr>
                        <a:t>Hydration of ethene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22155072"/>
                  </a:ext>
                </a:extLst>
              </a:tr>
              <a:tr h="514616">
                <a:tc>
                  <a:txBody>
                    <a:bodyPr/>
                    <a:lstStyle/>
                    <a:p>
                      <a:r>
                        <a:rPr lang="en-GB" b="1" dirty="0">
                          <a:solidFill>
                            <a:sysClr val="windowText" lastClr="000000"/>
                          </a:solidFill>
                          <a:latin typeface="Century Gothic" panose="020B0502020202020204" pitchFamily="34" charset="0"/>
                        </a:rPr>
                        <a:t>Rate of reaction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0"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0" dirty="0">
                          <a:solidFill>
                            <a:sysClr val="windowText" lastClr="000000"/>
                          </a:solidFill>
                          <a:latin typeface="Century Gothic" panose="020B0502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5224323"/>
                  </a:ext>
                </a:extLst>
              </a:tr>
              <a:tr h="514616">
                <a:tc>
                  <a:txBody>
                    <a:bodyPr/>
                    <a:lstStyle/>
                    <a:p>
                      <a:r>
                        <a:rPr lang="en-GB" b="1" dirty="0">
                          <a:solidFill>
                            <a:sysClr val="windowText" lastClr="000000"/>
                          </a:solidFill>
                          <a:latin typeface="Century Gothic" panose="020B0502020202020204" pitchFamily="34" charset="0"/>
                        </a:rPr>
                        <a:t>Purity of ethanol produced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10-15%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&gt;95%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06795709"/>
                  </a:ext>
                </a:extLst>
              </a:tr>
              <a:tr h="514616">
                <a:tc>
                  <a:txBody>
                    <a:bodyPr/>
                    <a:lstStyle/>
                    <a:p>
                      <a:r>
                        <a:rPr lang="en-GB" b="1" dirty="0">
                          <a:solidFill>
                            <a:sysClr val="windowText" lastClr="000000"/>
                          </a:solidFill>
                          <a:latin typeface="Century Gothic" panose="020B0502020202020204" pitchFamily="34" charset="0"/>
                        </a:rPr>
                        <a:t>Energy usage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05065034"/>
                  </a:ext>
                </a:extLst>
              </a:tr>
              <a:tr h="514616">
                <a:tc>
                  <a:txBody>
                    <a:bodyPr/>
                    <a:lstStyle/>
                    <a:p>
                      <a:r>
                        <a:rPr lang="en-GB" b="1" dirty="0">
                          <a:solidFill>
                            <a:sysClr val="windowText" lastClr="000000"/>
                          </a:solidFill>
                          <a:latin typeface="Century Gothic" panose="020B0502020202020204" pitchFamily="34" charset="0"/>
                        </a:rPr>
                        <a:t>Raw material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Sugar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Crude oil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2332494"/>
                  </a:ext>
                </a:extLst>
              </a:tr>
            </a:tbl>
          </a:graphicData>
        </a:graphic>
      </p:graphicFrame>
      <p:sp>
        <p:nvSpPr>
          <p:cNvPr id="4" name="Google Shape;102;p1">
            <a:extLst>
              <a:ext uri="{FF2B5EF4-FFF2-40B4-BE49-F238E27FC236}">
                <a16:creationId xmlns:a16="http://schemas.microsoft.com/office/drawing/2014/main" id="{1E5A69E4-96BE-DFDC-3E04-BACE0E6663A6}"/>
              </a:ext>
            </a:extLst>
          </p:cNvPr>
          <p:cNvSpPr txBox="1"/>
          <p:nvPr/>
        </p:nvSpPr>
        <p:spPr>
          <a:xfrm rot="10800000" flipV="1">
            <a:off x="177841" y="1814957"/>
            <a:ext cx="4558751" cy="378561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Hydration has a higher rate of reaction than fermentation so ethanol can be produced faster</a:t>
            </a: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accent1"/>
              </a:solidFill>
              <a:latin typeface="Century Gothic" panose="020B0502020202020204" pitchFamily="34" charset="0"/>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Hydration produces ethanol with higher purity than fermentation, which means it is </a:t>
            </a:r>
            <a:r>
              <a:rPr lang="en-GB" sz="2400" b="1" dirty="0">
                <a:solidFill>
                  <a:schemeClr val="accent1"/>
                </a:solidFill>
                <a:latin typeface="Century Gothic" panose="020B0502020202020204" pitchFamily="34" charset="0"/>
                <a:ea typeface="Arial"/>
                <a:cs typeface="Arial"/>
                <a:sym typeface="Arial"/>
              </a:rPr>
              <a:t>less likely to need to be distilled</a:t>
            </a:r>
            <a:endParaRPr sz="2400" b="1" u="none" strike="noStrike" cap="none" dirty="0">
              <a:solidFill>
                <a:schemeClr val="accent1"/>
              </a:solidFill>
              <a:latin typeface="Century Gothic" panose="020B0502020202020204" pitchFamily="34" charset="0"/>
              <a:ea typeface="Arial"/>
              <a:cs typeface="Arial"/>
              <a:sym typeface="Arial"/>
            </a:endParaRPr>
          </a:p>
        </p:txBody>
      </p:sp>
    </p:spTree>
    <p:extLst>
      <p:ext uri="{BB962C8B-B14F-4D97-AF65-F5344CB8AC3E}">
        <p14:creationId xmlns:p14="http://schemas.microsoft.com/office/powerpoint/2010/main" val="3028407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4B74C-D6E9-8C47-B64D-4A7EA3FB90D0}"/>
              </a:ext>
            </a:extLst>
          </p:cNvPr>
          <p:cNvSpPr>
            <a:spLocks noGrp="1"/>
          </p:cNvSpPr>
          <p:nvPr>
            <p:ph type="title" idx="4294967295"/>
          </p:nvPr>
        </p:nvSpPr>
        <p:spPr>
          <a:xfrm>
            <a:off x="73152" y="118999"/>
            <a:ext cx="10620375" cy="720725"/>
          </a:xfrm>
        </p:spPr>
        <p:txBody>
          <a:bodyPr/>
          <a:lstStyle/>
          <a:p>
            <a:r>
              <a:rPr lang="en-US" sz="2600" b="1" dirty="0">
                <a:latin typeface="Century Gothic" panose="020B0502020202020204" pitchFamily="34" charset="0"/>
              </a:rPr>
              <a:t>We: Evaluating Methods of Ethanol Production</a:t>
            </a:r>
          </a:p>
        </p:txBody>
      </p:sp>
      <p:sp>
        <p:nvSpPr>
          <p:cNvPr id="8" name="TextBox 7">
            <a:extLst>
              <a:ext uri="{FF2B5EF4-FFF2-40B4-BE49-F238E27FC236}">
                <a16:creationId xmlns:a16="http://schemas.microsoft.com/office/drawing/2014/main" id="{1F764C78-3DE1-44A0-B656-FB67A825BB1A}"/>
              </a:ext>
            </a:extLst>
          </p:cNvPr>
          <p:cNvSpPr txBox="1"/>
          <p:nvPr/>
        </p:nvSpPr>
        <p:spPr>
          <a:xfrm>
            <a:off x="163670" y="1072278"/>
            <a:ext cx="11394346" cy="461665"/>
          </a:xfrm>
          <a:prstGeom prst="rect">
            <a:avLst/>
          </a:prstGeom>
          <a:noFill/>
        </p:spPr>
        <p:txBody>
          <a:bodyPr wrap="square">
            <a:spAutoFit/>
          </a:bodyPr>
          <a:lstStyle/>
          <a:p>
            <a:r>
              <a:rPr lang="en-US" sz="2400" b="1" dirty="0">
                <a:latin typeface="Century Gothic" panose="020B0502020202020204" pitchFamily="34" charset="0"/>
              </a:rPr>
              <a:t>Describe</a:t>
            </a:r>
            <a:r>
              <a:rPr lang="en-US" sz="2400" dirty="0">
                <a:latin typeface="Century Gothic" panose="020B0502020202020204" pitchFamily="34" charset="0"/>
              </a:rPr>
              <a:t> the dis</a:t>
            </a:r>
            <a:r>
              <a:rPr lang="en-US" sz="2400" u="sng" dirty="0">
                <a:latin typeface="Century Gothic" panose="020B0502020202020204" pitchFamily="34" charset="0"/>
              </a:rPr>
              <a:t>advantages</a:t>
            </a:r>
            <a:r>
              <a:rPr lang="en-US" sz="2400" dirty="0">
                <a:latin typeface="Century Gothic" panose="020B0502020202020204" pitchFamily="34" charset="0"/>
              </a:rPr>
              <a:t> of producing ethanol by hydration of ethene.</a:t>
            </a:r>
            <a:endParaRPr lang="en-US" sz="2400" b="1" dirty="0">
              <a:latin typeface="Century Gothic" panose="020B0502020202020204" pitchFamily="34" charset="0"/>
            </a:endParaRPr>
          </a:p>
        </p:txBody>
      </p:sp>
      <p:graphicFrame>
        <p:nvGraphicFramePr>
          <p:cNvPr id="3" name="Table 9">
            <a:extLst>
              <a:ext uri="{FF2B5EF4-FFF2-40B4-BE49-F238E27FC236}">
                <a16:creationId xmlns:a16="http://schemas.microsoft.com/office/drawing/2014/main" id="{F0DF4BC8-58D4-F82D-8FA1-8B6953863AE3}"/>
              </a:ext>
            </a:extLst>
          </p:cNvPr>
          <p:cNvGraphicFramePr>
            <a:graphicFrameLocks noGrp="1"/>
          </p:cNvGraphicFramePr>
          <p:nvPr>
            <p:extLst>
              <p:ext uri="{D42A27DB-BD31-4B8C-83A1-F6EECF244321}">
                <p14:modId xmlns:p14="http://schemas.microsoft.com/office/powerpoint/2010/main" val="1686065360"/>
              </p:ext>
            </p:extLst>
          </p:nvPr>
        </p:nvGraphicFramePr>
        <p:xfrm>
          <a:off x="5596128" y="3680336"/>
          <a:ext cx="5655152" cy="2949472"/>
        </p:xfrm>
        <a:graphic>
          <a:graphicData uri="http://schemas.openxmlformats.org/drawingml/2006/table">
            <a:tbl>
              <a:tblPr firstRow="1" bandRow="1">
                <a:tableStyleId>{B1EB6348-2FFE-48DD-B87E-607CE2353A59}</a:tableStyleId>
              </a:tblPr>
              <a:tblGrid>
                <a:gridCol w="2212848">
                  <a:extLst>
                    <a:ext uri="{9D8B030D-6E8A-4147-A177-3AD203B41FA5}">
                      <a16:colId xmlns:a16="http://schemas.microsoft.com/office/drawing/2014/main" val="1301538631"/>
                    </a:ext>
                  </a:extLst>
                </a:gridCol>
                <a:gridCol w="1792224">
                  <a:extLst>
                    <a:ext uri="{9D8B030D-6E8A-4147-A177-3AD203B41FA5}">
                      <a16:colId xmlns:a16="http://schemas.microsoft.com/office/drawing/2014/main" val="951267255"/>
                    </a:ext>
                  </a:extLst>
                </a:gridCol>
                <a:gridCol w="1650080">
                  <a:extLst>
                    <a:ext uri="{9D8B030D-6E8A-4147-A177-3AD203B41FA5}">
                      <a16:colId xmlns:a16="http://schemas.microsoft.com/office/drawing/2014/main" val="755121522"/>
                    </a:ext>
                  </a:extLst>
                </a:gridCol>
              </a:tblGrid>
              <a:tr h="514616">
                <a:tc>
                  <a:txBody>
                    <a:bodyPr/>
                    <a:lstStyle/>
                    <a:p>
                      <a:r>
                        <a:rPr lang="en-GB" dirty="0">
                          <a:solidFill>
                            <a:sysClr val="windowText" lastClr="000000"/>
                          </a:solidFill>
                          <a:latin typeface="Century Gothic" panose="020B0502020202020204" pitchFamily="34" charset="0"/>
                        </a:rPr>
                        <a:t>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1" dirty="0">
                          <a:solidFill>
                            <a:sysClr val="windowText" lastClr="000000"/>
                          </a:solidFill>
                          <a:latin typeface="Century Gothic" panose="020B0502020202020204" pitchFamily="34" charset="0"/>
                        </a:rPr>
                        <a:t>Fermentation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1" dirty="0">
                          <a:solidFill>
                            <a:sysClr val="windowText" lastClr="000000"/>
                          </a:solidFill>
                          <a:latin typeface="Century Gothic" panose="020B0502020202020204" pitchFamily="34" charset="0"/>
                        </a:rPr>
                        <a:t>Hydration of ethene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22155072"/>
                  </a:ext>
                </a:extLst>
              </a:tr>
              <a:tr h="514616">
                <a:tc>
                  <a:txBody>
                    <a:bodyPr/>
                    <a:lstStyle/>
                    <a:p>
                      <a:r>
                        <a:rPr lang="en-GB" b="1" dirty="0">
                          <a:solidFill>
                            <a:sysClr val="windowText" lastClr="000000"/>
                          </a:solidFill>
                          <a:latin typeface="Century Gothic" panose="020B0502020202020204" pitchFamily="34" charset="0"/>
                        </a:rPr>
                        <a:t>Rate of reaction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0"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0" dirty="0">
                          <a:solidFill>
                            <a:sysClr val="windowText" lastClr="000000"/>
                          </a:solidFill>
                          <a:latin typeface="Century Gothic" panose="020B0502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5224323"/>
                  </a:ext>
                </a:extLst>
              </a:tr>
              <a:tr h="514616">
                <a:tc>
                  <a:txBody>
                    <a:bodyPr/>
                    <a:lstStyle/>
                    <a:p>
                      <a:r>
                        <a:rPr lang="en-GB" b="1" dirty="0">
                          <a:solidFill>
                            <a:sysClr val="windowText" lastClr="000000"/>
                          </a:solidFill>
                          <a:latin typeface="Century Gothic" panose="020B0502020202020204" pitchFamily="34" charset="0"/>
                        </a:rPr>
                        <a:t>Purity of ethanol produced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10-15%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&gt;95%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06795709"/>
                  </a:ext>
                </a:extLst>
              </a:tr>
              <a:tr h="514616">
                <a:tc>
                  <a:txBody>
                    <a:bodyPr/>
                    <a:lstStyle/>
                    <a:p>
                      <a:r>
                        <a:rPr lang="en-GB" b="1" dirty="0">
                          <a:solidFill>
                            <a:sysClr val="windowText" lastClr="000000"/>
                          </a:solidFill>
                          <a:latin typeface="Century Gothic" panose="020B0502020202020204" pitchFamily="34" charset="0"/>
                        </a:rPr>
                        <a:t>Energy usage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05065034"/>
                  </a:ext>
                </a:extLst>
              </a:tr>
              <a:tr h="514616">
                <a:tc>
                  <a:txBody>
                    <a:bodyPr/>
                    <a:lstStyle/>
                    <a:p>
                      <a:r>
                        <a:rPr lang="en-GB" b="1" dirty="0">
                          <a:solidFill>
                            <a:sysClr val="windowText" lastClr="000000"/>
                          </a:solidFill>
                          <a:latin typeface="Century Gothic" panose="020B0502020202020204" pitchFamily="34" charset="0"/>
                        </a:rPr>
                        <a:t>Raw material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Sugar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Crude oil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2332494"/>
                  </a:ext>
                </a:extLst>
              </a:tr>
            </a:tbl>
          </a:graphicData>
        </a:graphic>
      </p:graphicFrame>
      <p:sp>
        <p:nvSpPr>
          <p:cNvPr id="4" name="Google Shape;102;p1">
            <a:extLst>
              <a:ext uri="{FF2B5EF4-FFF2-40B4-BE49-F238E27FC236}">
                <a16:creationId xmlns:a16="http://schemas.microsoft.com/office/drawing/2014/main" id="{1E5A69E4-96BE-DFDC-3E04-BACE0E6663A6}"/>
              </a:ext>
            </a:extLst>
          </p:cNvPr>
          <p:cNvSpPr txBox="1"/>
          <p:nvPr/>
        </p:nvSpPr>
        <p:spPr>
          <a:xfrm rot="10800000" flipV="1">
            <a:off x="196129" y="1798455"/>
            <a:ext cx="4558751" cy="341627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Hydration uses more energy than fermentation, which means it is more expensive.</a:t>
            </a: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accent1"/>
              </a:solidFill>
              <a:latin typeface="Century Gothic" panose="020B0502020202020204" pitchFamily="34" charset="0"/>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Hydration uses crude oil as a raw material which is non-renewable, whereas fermentation uses sugar, which is renewable.</a:t>
            </a:r>
            <a:endParaRPr sz="2400" b="1" u="none" strike="noStrike" cap="none" dirty="0">
              <a:solidFill>
                <a:schemeClr val="accent1"/>
              </a:solidFill>
              <a:latin typeface="Century Gothic" panose="020B0502020202020204" pitchFamily="34" charset="0"/>
              <a:ea typeface="Arial"/>
              <a:cs typeface="Arial"/>
              <a:sym typeface="Arial"/>
            </a:endParaRPr>
          </a:p>
        </p:txBody>
      </p:sp>
    </p:spTree>
    <p:extLst>
      <p:ext uri="{BB962C8B-B14F-4D97-AF65-F5344CB8AC3E}">
        <p14:creationId xmlns:p14="http://schemas.microsoft.com/office/powerpoint/2010/main" val="732360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4B74C-D6E9-8C47-B64D-4A7EA3FB90D0}"/>
              </a:ext>
            </a:extLst>
          </p:cNvPr>
          <p:cNvSpPr>
            <a:spLocks noGrp="1"/>
          </p:cNvSpPr>
          <p:nvPr>
            <p:ph type="title" idx="4294967295"/>
          </p:nvPr>
        </p:nvSpPr>
        <p:spPr>
          <a:xfrm>
            <a:off x="128016" y="118999"/>
            <a:ext cx="10620375" cy="720725"/>
          </a:xfrm>
        </p:spPr>
        <p:txBody>
          <a:bodyPr/>
          <a:lstStyle/>
          <a:p>
            <a:r>
              <a:rPr lang="en-US" sz="2600" b="1" dirty="0">
                <a:latin typeface="Century Gothic" panose="020B0502020202020204" pitchFamily="34" charset="0"/>
              </a:rPr>
              <a:t>You: Evaluating Methods of Ethanol Production</a:t>
            </a:r>
          </a:p>
        </p:txBody>
      </p:sp>
      <p:sp>
        <p:nvSpPr>
          <p:cNvPr id="8" name="TextBox 7">
            <a:extLst>
              <a:ext uri="{FF2B5EF4-FFF2-40B4-BE49-F238E27FC236}">
                <a16:creationId xmlns:a16="http://schemas.microsoft.com/office/drawing/2014/main" id="{1F764C78-3DE1-44A0-B656-FB67A825BB1A}"/>
              </a:ext>
            </a:extLst>
          </p:cNvPr>
          <p:cNvSpPr txBox="1"/>
          <p:nvPr/>
        </p:nvSpPr>
        <p:spPr>
          <a:xfrm>
            <a:off x="163670" y="1072278"/>
            <a:ext cx="11138314" cy="461665"/>
          </a:xfrm>
          <a:prstGeom prst="rect">
            <a:avLst/>
          </a:prstGeom>
          <a:noFill/>
        </p:spPr>
        <p:txBody>
          <a:bodyPr wrap="square">
            <a:spAutoFit/>
          </a:bodyPr>
          <a:lstStyle/>
          <a:p>
            <a:r>
              <a:rPr lang="en-US" sz="2400" b="1" dirty="0">
                <a:latin typeface="Century Gothic" panose="020B0502020202020204" pitchFamily="34" charset="0"/>
              </a:rPr>
              <a:t>Evaluate</a:t>
            </a:r>
            <a:r>
              <a:rPr lang="en-US" sz="2400" dirty="0">
                <a:latin typeface="Century Gothic" panose="020B0502020202020204" pitchFamily="34" charset="0"/>
              </a:rPr>
              <a:t> which method of ethanol production is better for a company.</a:t>
            </a:r>
            <a:endParaRPr lang="en-US" sz="2400" b="1" dirty="0">
              <a:latin typeface="Century Gothic" panose="020B0502020202020204" pitchFamily="34" charset="0"/>
            </a:endParaRPr>
          </a:p>
        </p:txBody>
      </p:sp>
      <p:graphicFrame>
        <p:nvGraphicFramePr>
          <p:cNvPr id="3" name="Table 9">
            <a:extLst>
              <a:ext uri="{FF2B5EF4-FFF2-40B4-BE49-F238E27FC236}">
                <a16:creationId xmlns:a16="http://schemas.microsoft.com/office/drawing/2014/main" id="{F0DF4BC8-58D4-F82D-8FA1-8B6953863AE3}"/>
              </a:ext>
            </a:extLst>
          </p:cNvPr>
          <p:cNvGraphicFramePr>
            <a:graphicFrameLocks noGrp="1"/>
          </p:cNvGraphicFramePr>
          <p:nvPr>
            <p:extLst>
              <p:ext uri="{D42A27DB-BD31-4B8C-83A1-F6EECF244321}">
                <p14:modId xmlns:p14="http://schemas.microsoft.com/office/powerpoint/2010/main" val="3790075936"/>
              </p:ext>
            </p:extLst>
          </p:nvPr>
        </p:nvGraphicFramePr>
        <p:xfrm>
          <a:off x="5596128" y="3680336"/>
          <a:ext cx="5655152" cy="2949472"/>
        </p:xfrm>
        <a:graphic>
          <a:graphicData uri="http://schemas.openxmlformats.org/drawingml/2006/table">
            <a:tbl>
              <a:tblPr firstRow="1" bandRow="1">
                <a:tableStyleId>{B1EB6348-2FFE-48DD-B87E-607CE2353A59}</a:tableStyleId>
              </a:tblPr>
              <a:tblGrid>
                <a:gridCol w="2212848">
                  <a:extLst>
                    <a:ext uri="{9D8B030D-6E8A-4147-A177-3AD203B41FA5}">
                      <a16:colId xmlns:a16="http://schemas.microsoft.com/office/drawing/2014/main" val="1301538631"/>
                    </a:ext>
                  </a:extLst>
                </a:gridCol>
                <a:gridCol w="1792224">
                  <a:extLst>
                    <a:ext uri="{9D8B030D-6E8A-4147-A177-3AD203B41FA5}">
                      <a16:colId xmlns:a16="http://schemas.microsoft.com/office/drawing/2014/main" val="951267255"/>
                    </a:ext>
                  </a:extLst>
                </a:gridCol>
                <a:gridCol w="1650080">
                  <a:extLst>
                    <a:ext uri="{9D8B030D-6E8A-4147-A177-3AD203B41FA5}">
                      <a16:colId xmlns:a16="http://schemas.microsoft.com/office/drawing/2014/main" val="755121522"/>
                    </a:ext>
                  </a:extLst>
                </a:gridCol>
              </a:tblGrid>
              <a:tr h="514616">
                <a:tc>
                  <a:txBody>
                    <a:bodyPr/>
                    <a:lstStyle/>
                    <a:p>
                      <a:r>
                        <a:rPr lang="en-GB" dirty="0">
                          <a:solidFill>
                            <a:sysClr val="windowText" lastClr="000000"/>
                          </a:solidFill>
                          <a:latin typeface="Century Gothic" panose="020B0502020202020204" pitchFamily="34" charset="0"/>
                        </a:rPr>
                        <a:t>Method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1" dirty="0">
                          <a:solidFill>
                            <a:sysClr val="windowText" lastClr="000000"/>
                          </a:solidFill>
                          <a:latin typeface="Century Gothic" panose="020B0502020202020204" pitchFamily="34" charset="0"/>
                        </a:rPr>
                        <a:t>Fermentation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1" dirty="0">
                          <a:solidFill>
                            <a:sysClr val="windowText" lastClr="000000"/>
                          </a:solidFill>
                          <a:latin typeface="Century Gothic" panose="020B0502020202020204" pitchFamily="34" charset="0"/>
                        </a:rPr>
                        <a:t>Hydration of ethene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522155072"/>
                  </a:ext>
                </a:extLst>
              </a:tr>
              <a:tr h="514616">
                <a:tc>
                  <a:txBody>
                    <a:bodyPr/>
                    <a:lstStyle/>
                    <a:p>
                      <a:r>
                        <a:rPr lang="en-GB" b="1" dirty="0">
                          <a:solidFill>
                            <a:sysClr val="windowText" lastClr="000000"/>
                          </a:solidFill>
                          <a:latin typeface="Century Gothic" panose="020B0502020202020204" pitchFamily="34" charset="0"/>
                        </a:rPr>
                        <a:t>Rate of reaction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0"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0" dirty="0">
                          <a:solidFill>
                            <a:sysClr val="windowText" lastClr="000000"/>
                          </a:solidFill>
                          <a:latin typeface="Century Gothic" panose="020B0502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5224323"/>
                  </a:ext>
                </a:extLst>
              </a:tr>
              <a:tr h="514616">
                <a:tc>
                  <a:txBody>
                    <a:bodyPr/>
                    <a:lstStyle/>
                    <a:p>
                      <a:r>
                        <a:rPr lang="en-GB" b="1" dirty="0">
                          <a:solidFill>
                            <a:sysClr val="windowText" lastClr="000000"/>
                          </a:solidFill>
                          <a:latin typeface="Century Gothic" panose="020B0502020202020204" pitchFamily="34" charset="0"/>
                        </a:rPr>
                        <a:t>Purity of ethanol produced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10-15%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&gt;95%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06795709"/>
                  </a:ext>
                </a:extLst>
              </a:tr>
              <a:tr h="514616">
                <a:tc>
                  <a:txBody>
                    <a:bodyPr/>
                    <a:lstStyle/>
                    <a:p>
                      <a:r>
                        <a:rPr lang="en-GB" b="1" dirty="0">
                          <a:solidFill>
                            <a:sysClr val="windowText" lastClr="000000"/>
                          </a:solidFill>
                          <a:latin typeface="Century Gothic" panose="020B0502020202020204" pitchFamily="34" charset="0"/>
                        </a:rPr>
                        <a:t>Energy usage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05065034"/>
                  </a:ext>
                </a:extLst>
              </a:tr>
              <a:tr h="514616">
                <a:tc>
                  <a:txBody>
                    <a:bodyPr/>
                    <a:lstStyle/>
                    <a:p>
                      <a:r>
                        <a:rPr lang="en-GB" b="1" dirty="0">
                          <a:solidFill>
                            <a:sysClr val="windowText" lastClr="000000"/>
                          </a:solidFill>
                          <a:latin typeface="Century Gothic" panose="020B0502020202020204" pitchFamily="34" charset="0"/>
                        </a:rPr>
                        <a:t>Raw material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Sugar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Crude oil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2332494"/>
                  </a:ext>
                </a:extLst>
              </a:tr>
            </a:tbl>
          </a:graphicData>
        </a:graphic>
      </p:graphicFrame>
      <p:sp>
        <p:nvSpPr>
          <p:cNvPr id="4" name="Google Shape;102;p1">
            <a:extLst>
              <a:ext uri="{FF2B5EF4-FFF2-40B4-BE49-F238E27FC236}">
                <a16:creationId xmlns:a16="http://schemas.microsoft.com/office/drawing/2014/main" id="{1E5A69E4-96BE-DFDC-3E04-BACE0E6663A6}"/>
              </a:ext>
            </a:extLst>
          </p:cNvPr>
          <p:cNvSpPr txBox="1"/>
          <p:nvPr/>
        </p:nvSpPr>
        <p:spPr>
          <a:xfrm rot="10800000" flipV="1">
            <a:off x="159551" y="1560269"/>
            <a:ext cx="11233872" cy="22467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000" b="1" u="none" strike="noStrike" cap="none" dirty="0">
                <a:solidFill>
                  <a:schemeClr val="accent1"/>
                </a:solidFill>
                <a:latin typeface="Century Gothic" panose="020B0502020202020204" pitchFamily="34" charset="0"/>
                <a:ea typeface="Arial"/>
                <a:cs typeface="Arial"/>
                <a:sym typeface="Arial"/>
              </a:rPr>
              <a:t>Hydration has a higher rate of reaction than fermentation so ethanol can be produced faster. However, hydration uses more energy so is a more expensive process.</a:t>
            </a:r>
          </a:p>
          <a:p>
            <a:pPr marL="0" marR="0" lvl="0" indent="0" algn="l" rtl="0">
              <a:lnSpc>
                <a:spcPct val="100000"/>
              </a:lnSpc>
              <a:spcBef>
                <a:spcPts val="0"/>
              </a:spcBef>
              <a:spcAft>
                <a:spcPts val="0"/>
              </a:spcAft>
              <a:buClr>
                <a:srgbClr val="000000"/>
              </a:buClr>
              <a:buSzPts val="2400"/>
              <a:buFont typeface="Arial"/>
              <a:buNone/>
            </a:pPr>
            <a:endParaRPr lang="en-GB" sz="2000" b="1" dirty="0">
              <a:solidFill>
                <a:schemeClr val="accent1"/>
              </a:solidFill>
              <a:latin typeface="Century Gothic" panose="020B0502020202020204" pitchFamily="34" charset="0"/>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r>
              <a:rPr lang="en-GB" sz="2000" b="1" u="none" strike="noStrike" cap="none" dirty="0">
                <a:solidFill>
                  <a:schemeClr val="accent1"/>
                </a:solidFill>
                <a:latin typeface="Century Gothic" panose="020B0502020202020204" pitchFamily="34" charset="0"/>
                <a:ea typeface="Arial"/>
                <a:cs typeface="Arial"/>
                <a:sym typeface="Arial"/>
              </a:rPr>
              <a:t>Hydration produces ethanol with higher purity than fermentation, which means it is </a:t>
            </a:r>
            <a:r>
              <a:rPr lang="en-GB" sz="2000" b="1" dirty="0">
                <a:solidFill>
                  <a:schemeClr val="accent1"/>
                </a:solidFill>
                <a:latin typeface="Century Gothic" panose="020B0502020202020204" pitchFamily="34" charset="0"/>
                <a:ea typeface="Arial"/>
                <a:cs typeface="Arial"/>
                <a:sym typeface="Arial"/>
              </a:rPr>
              <a:t>less likely to need to be distilled. However, hydration uses crude oil, which is a non-renewable resource, unlike fermentation, which uses a renewable resource. </a:t>
            </a:r>
          </a:p>
          <a:p>
            <a:pPr marL="0" marR="0" lvl="0" indent="0" algn="l" rtl="0">
              <a:lnSpc>
                <a:spcPct val="100000"/>
              </a:lnSpc>
              <a:spcBef>
                <a:spcPts val="0"/>
              </a:spcBef>
              <a:spcAft>
                <a:spcPts val="0"/>
              </a:spcAft>
              <a:buClr>
                <a:srgbClr val="000000"/>
              </a:buClr>
              <a:buSzPts val="2400"/>
              <a:buFont typeface="Arial"/>
              <a:buNone/>
            </a:pPr>
            <a:endParaRPr lang="en-GB" sz="2000" b="1" u="none" strike="noStrike" cap="none" dirty="0">
              <a:solidFill>
                <a:schemeClr val="accent1"/>
              </a:solidFill>
              <a:latin typeface="Century Gothic" panose="020B0502020202020204" pitchFamily="34" charset="0"/>
              <a:ea typeface="Arial"/>
              <a:cs typeface="Arial"/>
              <a:sym typeface="Arial"/>
            </a:endParaRPr>
          </a:p>
        </p:txBody>
      </p:sp>
      <p:sp>
        <p:nvSpPr>
          <p:cNvPr id="6" name="TextBox 5">
            <a:extLst>
              <a:ext uri="{FF2B5EF4-FFF2-40B4-BE49-F238E27FC236}">
                <a16:creationId xmlns:a16="http://schemas.microsoft.com/office/drawing/2014/main" id="{B9B4379E-76EE-7BCF-1F20-1469CC77AED6}"/>
              </a:ext>
            </a:extLst>
          </p:cNvPr>
          <p:cNvSpPr txBox="1"/>
          <p:nvPr/>
        </p:nvSpPr>
        <p:spPr>
          <a:xfrm>
            <a:off x="173736" y="3633508"/>
            <a:ext cx="5056632" cy="1631216"/>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400"/>
              <a:buFont typeface="Arial"/>
              <a:buNone/>
            </a:pPr>
            <a:r>
              <a:rPr lang="en-GB" sz="2000" b="1" u="sng" dirty="0">
                <a:solidFill>
                  <a:schemeClr val="accent1"/>
                </a:solidFill>
                <a:latin typeface="Century Gothic" panose="020B0502020202020204" pitchFamily="34" charset="0"/>
                <a:ea typeface="Arial"/>
                <a:cs typeface="Arial"/>
                <a:sym typeface="Arial"/>
              </a:rPr>
              <a:t>Overall</a:t>
            </a:r>
            <a:r>
              <a:rPr lang="en-GB" sz="2000" b="1" dirty="0">
                <a:solidFill>
                  <a:schemeClr val="accent1"/>
                </a:solidFill>
                <a:latin typeface="Century Gothic" panose="020B0502020202020204" pitchFamily="34" charset="0"/>
                <a:ea typeface="Arial"/>
                <a:cs typeface="Arial"/>
                <a:sym typeface="Arial"/>
              </a:rPr>
              <a:t>, I think that hydration would be better for a company because although it uses non-renewable resources, it allows ethanol to be produced more quickly. </a:t>
            </a:r>
            <a:endParaRPr lang="en-GB" sz="2000" b="1" u="none" strike="noStrike" cap="none" dirty="0">
              <a:solidFill>
                <a:schemeClr val="accent1"/>
              </a:solidFill>
              <a:latin typeface="Century Gothic" panose="020B0502020202020204" pitchFamily="34" charset="0"/>
              <a:ea typeface="Arial"/>
              <a:cs typeface="Arial"/>
              <a:sym typeface="Arial"/>
            </a:endParaRPr>
          </a:p>
        </p:txBody>
      </p:sp>
    </p:spTree>
    <p:extLst>
      <p:ext uri="{BB962C8B-B14F-4D97-AF65-F5344CB8AC3E}">
        <p14:creationId xmlns:p14="http://schemas.microsoft.com/office/powerpoint/2010/main" val="2777508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3" name="Google Shape;100;p1">
            <a:extLst>
              <a:ext uri="{FF2B5EF4-FFF2-40B4-BE49-F238E27FC236}">
                <a16:creationId xmlns:a16="http://schemas.microsoft.com/office/drawing/2014/main" id="{83F108E7-A399-1280-E087-5AC491259837}"/>
              </a:ext>
            </a:extLst>
          </p:cNvPr>
          <p:cNvSpPr txBox="1"/>
          <p:nvPr/>
        </p:nvSpPr>
        <p:spPr>
          <a:xfrm>
            <a:off x="408352" y="183697"/>
            <a:ext cx="11254913" cy="547838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sng" dirty="0">
                <a:solidFill>
                  <a:schemeClr val="dk1"/>
                </a:solidFill>
                <a:latin typeface="Century Gothic"/>
                <a:ea typeface="Century Gothic"/>
                <a:cs typeface="Century Gothic"/>
                <a:sym typeface="Century Gothic"/>
              </a:rPr>
              <a:t>Taking it Further: Producing Ethanol from Ethene</a:t>
            </a:r>
            <a:endParaRPr lang="en-GB" sz="2400" b="1" i="0" u="sng" strike="noStrike" cap="none"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Answer the questions below.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chemical formula of ethanol.</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Explain why fermentation is an anaerobic process.</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Describe the conditions needed for fermentation.</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general formula of the alkenes. </a:t>
            </a:r>
          </a:p>
          <a:p>
            <a:pPr marL="457200" indent="-457200">
              <a:buClr>
                <a:schemeClr val="dk1"/>
              </a:buClr>
              <a:buSzPts val="2400"/>
              <a:buFontTx/>
              <a:buAutoNum type="arabicPeriod"/>
            </a:pPr>
            <a:endParaRPr lang="en-GB" sz="2400" dirty="0">
              <a:solidFill>
                <a:schemeClr val="dk1"/>
              </a:solidFill>
              <a:latin typeface="Century Gothic"/>
              <a:ea typeface="Century Gothic"/>
              <a:cs typeface="Century Gothic"/>
              <a:sym typeface="Century Gothic"/>
            </a:endParaRPr>
          </a:p>
          <a:p>
            <a:pPr marL="457200" indent="-457200">
              <a:buClr>
                <a:schemeClr val="dk1"/>
              </a:buClr>
              <a:buSzPts val="2400"/>
              <a:buFontTx/>
              <a:buAutoNum type="arabicPeriod"/>
            </a:pPr>
            <a:r>
              <a:rPr lang="en-GB" sz="2400" dirty="0">
                <a:solidFill>
                  <a:schemeClr val="dk1"/>
                </a:solidFill>
                <a:latin typeface="Century Gothic"/>
                <a:ea typeface="Century Gothic"/>
                <a:cs typeface="Century Gothic"/>
                <a:sym typeface="Century Gothic"/>
              </a:rPr>
              <a:t>Describe how bromine water can be used to tell the difference between an alkane and an alkene.</a:t>
            </a: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Century Gothic"/>
              <a:cs typeface="Century Gothic"/>
              <a:sym typeface="Century Gothic"/>
            </a:endParaRPr>
          </a:p>
        </p:txBody>
      </p:sp>
      <p:sp>
        <p:nvSpPr>
          <p:cNvPr id="4" name="Google Shape;102;p1">
            <a:extLst>
              <a:ext uri="{FF2B5EF4-FFF2-40B4-BE49-F238E27FC236}">
                <a16:creationId xmlns:a16="http://schemas.microsoft.com/office/drawing/2014/main" id="{D0C6CD21-7393-4402-F65D-94B93D109BFA}"/>
              </a:ext>
            </a:extLst>
          </p:cNvPr>
          <p:cNvSpPr txBox="1"/>
          <p:nvPr/>
        </p:nvSpPr>
        <p:spPr>
          <a:xfrm>
            <a:off x="905302" y="1866884"/>
            <a:ext cx="9738314"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C</a:t>
            </a:r>
            <a:r>
              <a:rPr lang="en-GB" sz="2400" b="1" u="none" strike="noStrike" cap="none" baseline="-25000" dirty="0">
                <a:solidFill>
                  <a:schemeClr val="accent1"/>
                </a:solidFill>
                <a:latin typeface="Century Gothic" panose="020B0502020202020204" pitchFamily="34" charset="0"/>
                <a:ea typeface="Arial"/>
                <a:cs typeface="Arial"/>
                <a:sym typeface="Arial"/>
              </a:rPr>
              <a:t>2</a:t>
            </a:r>
            <a:r>
              <a:rPr lang="en-GB" sz="2400" b="1" u="none" strike="noStrike" cap="none" dirty="0">
                <a:solidFill>
                  <a:schemeClr val="accent1"/>
                </a:solidFill>
                <a:latin typeface="Century Gothic" panose="020B0502020202020204" pitchFamily="34" charset="0"/>
                <a:ea typeface="Arial"/>
                <a:cs typeface="Arial"/>
                <a:sym typeface="Arial"/>
              </a:rPr>
              <a:t>H</a:t>
            </a:r>
            <a:r>
              <a:rPr lang="en-GB" sz="2400" b="1" u="none" strike="noStrike" cap="none" baseline="-25000" dirty="0">
                <a:solidFill>
                  <a:schemeClr val="accent1"/>
                </a:solidFill>
                <a:latin typeface="Century Gothic" panose="020B0502020202020204" pitchFamily="34" charset="0"/>
                <a:ea typeface="Arial"/>
                <a:cs typeface="Arial"/>
                <a:sym typeface="Arial"/>
              </a:rPr>
              <a:t>5</a:t>
            </a:r>
            <a:r>
              <a:rPr lang="en-GB" sz="2400" b="1" u="none" strike="noStrike" cap="none" dirty="0">
                <a:solidFill>
                  <a:schemeClr val="accent1"/>
                </a:solidFill>
                <a:latin typeface="Century Gothic" panose="020B0502020202020204" pitchFamily="34" charset="0"/>
                <a:ea typeface="Arial"/>
                <a:cs typeface="Arial"/>
                <a:sym typeface="Arial"/>
              </a:rPr>
              <a:t>OH</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5" name="Google Shape;103;p1">
            <a:extLst>
              <a:ext uri="{FF2B5EF4-FFF2-40B4-BE49-F238E27FC236}">
                <a16:creationId xmlns:a16="http://schemas.microsoft.com/office/drawing/2014/main" id="{5D871398-990A-B287-C190-00BAE22FD051}"/>
              </a:ext>
            </a:extLst>
          </p:cNvPr>
          <p:cNvSpPr txBox="1"/>
          <p:nvPr/>
        </p:nvSpPr>
        <p:spPr>
          <a:xfrm>
            <a:off x="872723" y="2600970"/>
            <a:ext cx="10608731"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It takes place in the absence of oxygen.</a:t>
            </a:r>
            <a:endParaRPr sz="2400" b="1" i="0" u="none" strike="noStrike" cap="none" baseline="-25000" dirty="0">
              <a:solidFill>
                <a:schemeClr val="accent1"/>
              </a:solidFill>
              <a:latin typeface="Arial"/>
              <a:ea typeface="Arial"/>
              <a:cs typeface="Arial"/>
              <a:sym typeface="Arial"/>
            </a:endParaRPr>
          </a:p>
        </p:txBody>
      </p:sp>
      <p:sp>
        <p:nvSpPr>
          <p:cNvPr id="6" name="Google Shape;103;p1">
            <a:extLst>
              <a:ext uri="{FF2B5EF4-FFF2-40B4-BE49-F238E27FC236}">
                <a16:creationId xmlns:a16="http://schemas.microsoft.com/office/drawing/2014/main" id="{7B4CFA2B-86E1-2180-7C8D-F78C682B238C}"/>
              </a:ext>
            </a:extLst>
          </p:cNvPr>
          <p:cNvSpPr txBox="1"/>
          <p:nvPr/>
        </p:nvSpPr>
        <p:spPr>
          <a:xfrm>
            <a:off x="859563" y="3302056"/>
            <a:ext cx="10584134"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No oxygen, a sugar solution mixed with yeast, temperature of 25-35 ºC</a:t>
            </a:r>
            <a:endParaRPr sz="1400" b="1" i="0" u="none" strike="noStrike" cap="none" baseline="-25000" dirty="0">
              <a:solidFill>
                <a:schemeClr val="accent1"/>
              </a:solidFill>
              <a:latin typeface="Arial"/>
              <a:ea typeface="Arial"/>
              <a:cs typeface="Arial"/>
              <a:sym typeface="Arial"/>
            </a:endParaRPr>
          </a:p>
        </p:txBody>
      </p:sp>
      <p:sp>
        <p:nvSpPr>
          <p:cNvPr id="8" name="Google Shape;103;p1">
            <a:extLst>
              <a:ext uri="{FF2B5EF4-FFF2-40B4-BE49-F238E27FC236}">
                <a16:creationId xmlns:a16="http://schemas.microsoft.com/office/drawing/2014/main" id="{B9DDC82B-5728-E0DD-04AF-1FEA3152939A}"/>
              </a:ext>
            </a:extLst>
          </p:cNvPr>
          <p:cNvSpPr txBox="1"/>
          <p:nvPr/>
        </p:nvSpPr>
        <p:spPr>
          <a:xfrm>
            <a:off x="866826" y="4022158"/>
            <a:ext cx="1046010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C</a:t>
            </a:r>
            <a:r>
              <a:rPr lang="en-GB" sz="2400" b="1" baseline="-25000" dirty="0">
                <a:solidFill>
                  <a:schemeClr val="accent1"/>
                </a:solidFill>
                <a:latin typeface="Century Gothic"/>
                <a:ea typeface="Arial"/>
                <a:cs typeface="Arial"/>
                <a:sym typeface="Century Gothic"/>
              </a:rPr>
              <a:t>n</a:t>
            </a:r>
            <a:r>
              <a:rPr lang="en-GB" sz="2400" b="1" dirty="0">
                <a:solidFill>
                  <a:schemeClr val="accent1"/>
                </a:solidFill>
                <a:latin typeface="Century Gothic"/>
                <a:ea typeface="Arial"/>
                <a:cs typeface="Arial"/>
                <a:sym typeface="Century Gothic"/>
              </a:rPr>
              <a:t>H</a:t>
            </a:r>
            <a:r>
              <a:rPr lang="en-GB" sz="2400" b="1" baseline="-25000" dirty="0">
                <a:solidFill>
                  <a:schemeClr val="accent1"/>
                </a:solidFill>
                <a:latin typeface="Century Gothic"/>
                <a:ea typeface="Arial"/>
                <a:cs typeface="Arial"/>
                <a:sym typeface="Century Gothic"/>
              </a:rPr>
              <a:t>2n</a:t>
            </a:r>
            <a:endParaRPr sz="2400" b="1" i="0" u="none" strike="noStrike" cap="none" baseline="-25000" dirty="0">
              <a:solidFill>
                <a:schemeClr val="accent1"/>
              </a:solidFill>
              <a:latin typeface="Arial"/>
              <a:ea typeface="Arial"/>
              <a:cs typeface="Arial"/>
              <a:sym typeface="Arial"/>
            </a:endParaRPr>
          </a:p>
        </p:txBody>
      </p:sp>
      <p:pic>
        <p:nvPicPr>
          <p:cNvPr id="9" name="Picture 8" descr="Icon&#10;&#10;Description automatically generated">
            <a:extLst>
              <a:ext uri="{FF2B5EF4-FFF2-40B4-BE49-F238E27FC236}">
                <a16:creationId xmlns:a16="http://schemas.microsoft.com/office/drawing/2014/main" id="{0208B323-42DC-0AB0-D213-784BC57CEF46}"/>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0680335" y="5513946"/>
            <a:ext cx="707013" cy="1175908"/>
          </a:xfrm>
          <a:prstGeom prst="rect">
            <a:avLst/>
          </a:prstGeom>
        </p:spPr>
      </p:pic>
      <p:sp>
        <p:nvSpPr>
          <p:cNvPr id="2" name="TextBox 1">
            <a:extLst>
              <a:ext uri="{FF2B5EF4-FFF2-40B4-BE49-F238E27FC236}">
                <a16:creationId xmlns:a16="http://schemas.microsoft.com/office/drawing/2014/main" id="{148E4811-D173-7C11-57E0-B76E01B55695}"/>
              </a:ext>
            </a:extLst>
          </p:cNvPr>
          <p:cNvSpPr txBox="1"/>
          <p:nvPr/>
        </p:nvSpPr>
        <p:spPr>
          <a:xfrm>
            <a:off x="852744" y="5139827"/>
            <a:ext cx="8511390" cy="1200329"/>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Using bromine water, which would turn from orange to colourless when added to an alkene but remain orange when added to an alkane.</a:t>
            </a:r>
          </a:p>
        </p:txBody>
      </p:sp>
    </p:spTree>
    <p:extLst>
      <p:ext uri="{BB962C8B-B14F-4D97-AF65-F5344CB8AC3E}">
        <p14:creationId xmlns:p14="http://schemas.microsoft.com/office/powerpoint/2010/main" val="2998874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74021-07A0-60FC-36F5-ADFE024B495F}"/>
              </a:ext>
            </a:extLst>
          </p:cNvPr>
          <p:cNvSpPr>
            <a:spLocks noGrp="1"/>
          </p:cNvSpPr>
          <p:nvPr>
            <p:ph type="title"/>
          </p:nvPr>
        </p:nvSpPr>
        <p:spPr/>
        <p:txBody>
          <a:bodyPr/>
          <a:lstStyle/>
          <a:p>
            <a:r>
              <a:rPr lang="en-GB" dirty="0">
                <a:latin typeface="Century Gothic" panose="020B0502020202020204" pitchFamily="34" charset="0"/>
              </a:rPr>
              <a:t>Worksheet</a:t>
            </a:r>
          </a:p>
        </p:txBody>
      </p:sp>
      <p:pic>
        <p:nvPicPr>
          <p:cNvPr id="5" name="Picture 4" descr="Application, table&#10;&#10;Description automatically generated with medium confidence">
            <a:extLst>
              <a:ext uri="{FF2B5EF4-FFF2-40B4-BE49-F238E27FC236}">
                <a16:creationId xmlns:a16="http://schemas.microsoft.com/office/drawing/2014/main" id="{C15CAA61-BD31-559F-4B0D-25D86F66A7CE}"/>
              </a:ext>
            </a:extLst>
          </p:cNvPr>
          <p:cNvPicPr>
            <a:picLocks noChangeAspect="1"/>
          </p:cNvPicPr>
          <p:nvPr/>
        </p:nvPicPr>
        <p:blipFill>
          <a:blip r:embed="rId3"/>
          <a:stretch>
            <a:fillRect/>
          </a:stretch>
        </p:blipFill>
        <p:spPr>
          <a:xfrm>
            <a:off x="7577639" y="1350297"/>
            <a:ext cx="3498400" cy="4966660"/>
          </a:xfrm>
          <a:prstGeom prst="rect">
            <a:avLst/>
          </a:prstGeom>
          <a:ln>
            <a:solidFill>
              <a:schemeClr val="tx1"/>
            </a:solidFill>
          </a:ln>
        </p:spPr>
      </p:pic>
      <p:pic>
        <p:nvPicPr>
          <p:cNvPr id="8" name="Picture 7" descr="Table&#10;&#10;Description automatically generated">
            <a:extLst>
              <a:ext uri="{FF2B5EF4-FFF2-40B4-BE49-F238E27FC236}">
                <a16:creationId xmlns:a16="http://schemas.microsoft.com/office/drawing/2014/main" id="{ACD2833F-BB03-1C2E-4261-BE021A83A213}"/>
              </a:ext>
            </a:extLst>
          </p:cNvPr>
          <p:cNvPicPr>
            <a:picLocks noChangeAspect="1"/>
          </p:cNvPicPr>
          <p:nvPr/>
        </p:nvPicPr>
        <p:blipFill>
          <a:blip r:embed="rId4"/>
          <a:stretch>
            <a:fillRect/>
          </a:stretch>
        </p:blipFill>
        <p:spPr>
          <a:xfrm>
            <a:off x="4002435" y="1348057"/>
            <a:ext cx="3524158" cy="4964253"/>
          </a:xfrm>
          <a:prstGeom prst="rect">
            <a:avLst/>
          </a:prstGeom>
          <a:ln>
            <a:solidFill>
              <a:schemeClr val="tx1"/>
            </a:solidFill>
          </a:ln>
        </p:spPr>
      </p:pic>
      <p:pic>
        <p:nvPicPr>
          <p:cNvPr id="12" name="Picture 11" descr="Graphical user interface, application&#10;&#10;Description automatically generated">
            <a:extLst>
              <a:ext uri="{FF2B5EF4-FFF2-40B4-BE49-F238E27FC236}">
                <a16:creationId xmlns:a16="http://schemas.microsoft.com/office/drawing/2014/main" id="{8B4672B4-95E7-2AE3-760A-22D7A1AD2D31}"/>
              </a:ext>
            </a:extLst>
          </p:cNvPr>
          <p:cNvPicPr>
            <a:picLocks noChangeAspect="1"/>
          </p:cNvPicPr>
          <p:nvPr/>
        </p:nvPicPr>
        <p:blipFill>
          <a:blip r:embed="rId5"/>
          <a:stretch>
            <a:fillRect/>
          </a:stretch>
        </p:blipFill>
        <p:spPr>
          <a:xfrm>
            <a:off x="439417" y="1352771"/>
            <a:ext cx="3522983" cy="4959539"/>
          </a:xfrm>
          <a:prstGeom prst="rect">
            <a:avLst/>
          </a:prstGeom>
          <a:ln>
            <a:solidFill>
              <a:schemeClr val="tx1"/>
            </a:solidFill>
          </a:ln>
        </p:spPr>
      </p:pic>
    </p:spTree>
    <p:extLst>
      <p:ext uri="{BB962C8B-B14F-4D97-AF65-F5344CB8AC3E}">
        <p14:creationId xmlns:p14="http://schemas.microsoft.com/office/powerpoint/2010/main" val="1717169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9E6A5-A165-2592-CB42-0D82F129C045}"/>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5" name="TextBox 4">
            <a:extLst>
              <a:ext uri="{FF2B5EF4-FFF2-40B4-BE49-F238E27FC236}">
                <a16:creationId xmlns:a16="http://schemas.microsoft.com/office/drawing/2014/main" id="{7478B249-4754-6B1B-74D9-7A42264364A2}"/>
              </a:ext>
            </a:extLst>
          </p:cNvPr>
          <p:cNvSpPr txBox="1"/>
          <p:nvPr/>
        </p:nvSpPr>
        <p:spPr>
          <a:xfrm>
            <a:off x="440406" y="905618"/>
            <a:ext cx="8703593"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1. Ethene + steam (water) </a:t>
            </a:r>
            <a:r>
              <a:rPr lang="en-US" sz="2400" b="1" dirty="0">
                <a:solidFill>
                  <a:schemeClr val="accent1"/>
                </a:solidFill>
                <a:latin typeface="Century Gothic" panose="020B0502020202020204" pitchFamily="34" charset="0"/>
                <a:sym typeface="Wingdings" pitchFamily="2" charset="2"/>
              </a:rPr>
              <a:t> ethanol</a:t>
            </a:r>
            <a:endParaRPr lang="en-US" sz="2400" b="1" baseline="-25000" dirty="0">
              <a:solidFill>
                <a:schemeClr val="accent1"/>
              </a:solidFill>
              <a:latin typeface="Century Gothic" panose="020B0502020202020204" pitchFamily="34" charset="0"/>
            </a:endParaRPr>
          </a:p>
        </p:txBody>
      </p:sp>
      <p:sp>
        <p:nvSpPr>
          <p:cNvPr id="3" name="TextBox 2">
            <a:extLst>
              <a:ext uri="{FF2B5EF4-FFF2-40B4-BE49-F238E27FC236}">
                <a16:creationId xmlns:a16="http://schemas.microsoft.com/office/drawing/2014/main" id="{8170F7B5-87E8-C925-9F19-8E263C9489F0}"/>
              </a:ext>
            </a:extLst>
          </p:cNvPr>
          <p:cNvSpPr txBox="1"/>
          <p:nvPr/>
        </p:nvSpPr>
        <p:spPr>
          <a:xfrm>
            <a:off x="449370" y="1452465"/>
            <a:ext cx="8336041"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2. C</a:t>
            </a:r>
            <a:r>
              <a:rPr lang="en-US" sz="2400" b="1" baseline="-25000" dirty="0">
                <a:solidFill>
                  <a:schemeClr val="accent1"/>
                </a:solidFill>
                <a:latin typeface="Century Gothic" panose="020B0502020202020204" pitchFamily="34" charset="0"/>
              </a:rPr>
              <a:t>2</a:t>
            </a:r>
            <a:r>
              <a:rPr lang="en-US" sz="2400" b="1" dirty="0">
                <a:solidFill>
                  <a:schemeClr val="accent1"/>
                </a:solidFill>
                <a:latin typeface="Century Gothic" panose="020B0502020202020204" pitchFamily="34" charset="0"/>
              </a:rPr>
              <a:t>H</a:t>
            </a:r>
            <a:r>
              <a:rPr lang="en-US" sz="2400" b="1" baseline="-25000" dirty="0">
                <a:solidFill>
                  <a:schemeClr val="accent1"/>
                </a:solidFill>
                <a:latin typeface="Century Gothic" panose="020B0502020202020204" pitchFamily="34" charset="0"/>
              </a:rPr>
              <a:t>4</a:t>
            </a:r>
          </a:p>
        </p:txBody>
      </p:sp>
      <p:sp>
        <p:nvSpPr>
          <p:cNvPr id="10" name="TextBox 9">
            <a:extLst>
              <a:ext uri="{FF2B5EF4-FFF2-40B4-BE49-F238E27FC236}">
                <a16:creationId xmlns:a16="http://schemas.microsoft.com/office/drawing/2014/main" id="{4A6DC441-6371-9BA1-5EFE-30E6D9AFCE60}"/>
              </a:ext>
            </a:extLst>
          </p:cNvPr>
          <p:cNvSpPr txBox="1"/>
          <p:nvPr/>
        </p:nvSpPr>
        <p:spPr>
          <a:xfrm>
            <a:off x="467301" y="2026206"/>
            <a:ext cx="4777052"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3. B - 300 ºC</a:t>
            </a:r>
            <a:endParaRPr lang="en-US" sz="2400" b="1" baseline="-25000" dirty="0">
              <a:solidFill>
                <a:schemeClr val="accent1"/>
              </a:solidFill>
              <a:latin typeface="Century Gothic" panose="020B0502020202020204" pitchFamily="34" charset="0"/>
            </a:endParaRPr>
          </a:p>
        </p:txBody>
      </p:sp>
      <p:sp>
        <p:nvSpPr>
          <p:cNvPr id="11" name="TextBox 10">
            <a:extLst>
              <a:ext uri="{FF2B5EF4-FFF2-40B4-BE49-F238E27FC236}">
                <a16:creationId xmlns:a16="http://schemas.microsoft.com/office/drawing/2014/main" id="{A05F7D59-1EF7-EF4F-3C17-715EB51937AB}"/>
              </a:ext>
            </a:extLst>
          </p:cNvPr>
          <p:cNvSpPr txBox="1"/>
          <p:nvPr/>
        </p:nvSpPr>
        <p:spPr>
          <a:xfrm>
            <a:off x="485231" y="2599947"/>
            <a:ext cx="644322"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4.</a:t>
            </a:r>
            <a:endParaRPr lang="en-US" sz="2400" b="1" baseline="-25000" dirty="0">
              <a:solidFill>
                <a:schemeClr val="accent1"/>
              </a:solidFill>
              <a:latin typeface="Century Gothic" panose="020B0502020202020204" pitchFamily="34" charset="0"/>
            </a:endParaRPr>
          </a:p>
        </p:txBody>
      </p:sp>
      <p:sp>
        <p:nvSpPr>
          <p:cNvPr id="49" name="TextBox 48">
            <a:extLst>
              <a:ext uri="{FF2B5EF4-FFF2-40B4-BE49-F238E27FC236}">
                <a16:creationId xmlns:a16="http://schemas.microsoft.com/office/drawing/2014/main" id="{F0206511-5618-7BF1-94C1-34B3E2095AC0}"/>
              </a:ext>
            </a:extLst>
          </p:cNvPr>
          <p:cNvSpPr txBox="1"/>
          <p:nvPr/>
        </p:nvSpPr>
        <p:spPr>
          <a:xfrm>
            <a:off x="1480504" y="3315513"/>
            <a:ext cx="1428951" cy="461665"/>
          </a:xfrm>
          <a:prstGeom prst="rect">
            <a:avLst/>
          </a:prstGeom>
          <a:noFill/>
        </p:spPr>
        <p:txBody>
          <a:bodyPr wrap="square">
            <a:spAutoFit/>
          </a:bodyPr>
          <a:lstStyle/>
          <a:p>
            <a:r>
              <a:rPr lang="en-GB" sz="2400" b="1" dirty="0">
                <a:effectLst/>
                <a:latin typeface="Century Gothic" panose="020B0502020202020204" pitchFamily="34" charset="0"/>
                <a:ea typeface="Calibri" panose="020F0502020204030204" pitchFamily="34" charset="0"/>
                <a:cs typeface="Times New Roman" panose="02020603050405020304" pitchFamily="18" charset="0"/>
              </a:rPr>
              <a:t>C      </a:t>
            </a:r>
            <a:r>
              <a:rPr lang="en-GB" sz="2400" b="1" dirty="0">
                <a:latin typeface="Century Gothic" panose="020B0502020202020204" pitchFamily="34" charset="0"/>
                <a:ea typeface="Calibri" panose="020F0502020204030204" pitchFamily="34" charset="0"/>
                <a:cs typeface="Times New Roman" panose="02020603050405020304" pitchFamily="18" charset="0"/>
              </a:rPr>
              <a:t>C</a:t>
            </a:r>
            <a:endParaRPr lang="en-GB" sz="2400" b="1" dirty="0">
              <a:solidFill>
                <a:schemeClr val="accent1"/>
              </a:solidFill>
            </a:endParaRPr>
          </a:p>
        </p:txBody>
      </p:sp>
      <p:cxnSp>
        <p:nvCxnSpPr>
          <p:cNvPr id="50" name="Straight Connector 49">
            <a:extLst>
              <a:ext uri="{FF2B5EF4-FFF2-40B4-BE49-F238E27FC236}">
                <a16:creationId xmlns:a16="http://schemas.microsoft.com/office/drawing/2014/main" id="{019E99FE-1B30-31BE-1811-763CE4FFAF38}"/>
              </a:ext>
            </a:extLst>
          </p:cNvPr>
          <p:cNvCxnSpPr/>
          <p:nvPr/>
        </p:nvCxnSpPr>
        <p:spPr>
          <a:xfrm>
            <a:off x="1666605" y="3083388"/>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45F809E-655A-B0BE-7409-1EBA66BD1853}"/>
              </a:ext>
            </a:extLst>
          </p:cNvPr>
          <p:cNvCxnSpPr/>
          <p:nvPr/>
        </p:nvCxnSpPr>
        <p:spPr>
          <a:xfrm>
            <a:off x="2428605" y="3094274"/>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C25F1FD-36A2-3BF2-C103-662354955B1E}"/>
              </a:ext>
            </a:extLst>
          </p:cNvPr>
          <p:cNvCxnSpPr/>
          <p:nvPr/>
        </p:nvCxnSpPr>
        <p:spPr>
          <a:xfrm>
            <a:off x="1710148" y="3725645"/>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4022C18-53AB-ACA4-CA1F-733696977217}"/>
              </a:ext>
            </a:extLst>
          </p:cNvPr>
          <p:cNvCxnSpPr/>
          <p:nvPr/>
        </p:nvCxnSpPr>
        <p:spPr>
          <a:xfrm>
            <a:off x="2472148" y="3736531"/>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7A957A6A-29B7-349B-47D4-D76338B1161D}"/>
              </a:ext>
            </a:extLst>
          </p:cNvPr>
          <p:cNvSpPr txBox="1"/>
          <p:nvPr/>
        </p:nvSpPr>
        <p:spPr>
          <a:xfrm>
            <a:off x="1481546" y="2647960"/>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58" name="TextBox 57">
            <a:extLst>
              <a:ext uri="{FF2B5EF4-FFF2-40B4-BE49-F238E27FC236}">
                <a16:creationId xmlns:a16="http://schemas.microsoft.com/office/drawing/2014/main" id="{CD728D7B-CA96-00A3-900F-CDB2E6DCF993}"/>
              </a:ext>
            </a:extLst>
          </p:cNvPr>
          <p:cNvSpPr txBox="1"/>
          <p:nvPr/>
        </p:nvSpPr>
        <p:spPr>
          <a:xfrm>
            <a:off x="2232661" y="2647960"/>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60" name="TextBox 59">
            <a:extLst>
              <a:ext uri="{FF2B5EF4-FFF2-40B4-BE49-F238E27FC236}">
                <a16:creationId xmlns:a16="http://schemas.microsoft.com/office/drawing/2014/main" id="{6BA1C5F2-8B3A-A41C-DA2A-A7FE855AAF8D}"/>
              </a:ext>
            </a:extLst>
          </p:cNvPr>
          <p:cNvSpPr txBox="1"/>
          <p:nvPr/>
        </p:nvSpPr>
        <p:spPr>
          <a:xfrm>
            <a:off x="1514204" y="3954245"/>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61" name="TextBox 60">
            <a:extLst>
              <a:ext uri="{FF2B5EF4-FFF2-40B4-BE49-F238E27FC236}">
                <a16:creationId xmlns:a16="http://schemas.microsoft.com/office/drawing/2014/main" id="{2A15674F-413A-282B-2DFD-BC2F7DE2334C}"/>
              </a:ext>
            </a:extLst>
          </p:cNvPr>
          <p:cNvSpPr txBox="1"/>
          <p:nvPr/>
        </p:nvSpPr>
        <p:spPr>
          <a:xfrm>
            <a:off x="2265319" y="3954245"/>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62" name="Straight Connector 61">
            <a:extLst>
              <a:ext uri="{FF2B5EF4-FFF2-40B4-BE49-F238E27FC236}">
                <a16:creationId xmlns:a16="http://schemas.microsoft.com/office/drawing/2014/main" id="{2FEA5909-C8C5-2633-7AA4-D0EEF11F9AD5}"/>
              </a:ext>
            </a:extLst>
          </p:cNvPr>
          <p:cNvCxnSpPr>
            <a:cxnSpLocks/>
          </p:cNvCxnSpPr>
          <p:nvPr/>
        </p:nvCxnSpPr>
        <p:spPr>
          <a:xfrm flipH="1">
            <a:off x="1851661" y="3502461"/>
            <a:ext cx="41801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C99B3E92-6931-D61A-38B2-07E8FF794BDF}"/>
              </a:ext>
            </a:extLst>
          </p:cNvPr>
          <p:cNvCxnSpPr>
            <a:cxnSpLocks/>
          </p:cNvCxnSpPr>
          <p:nvPr/>
        </p:nvCxnSpPr>
        <p:spPr>
          <a:xfrm flipH="1">
            <a:off x="1857100" y="3556887"/>
            <a:ext cx="41801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5F13B989-496C-C74E-E192-1A6696C1222C}"/>
              </a:ext>
            </a:extLst>
          </p:cNvPr>
          <p:cNvSpPr txBox="1"/>
          <p:nvPr/>
        </p:nvSpPr>
        <p:spPr>
          <a:xfrm>
            <a:off x="357483" y="4369836"/>
            <a:ext cx="10991835" cy="2308324"/>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5.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Ethene and ethanol both contain 2 carbon atoms</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Ethene contains 4 hydrogen atoms, whereas ethanol contains 5 hydrogen atoms and a hydroxyl group</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Ethene contains a C=C double bond, whereas ethanol contains only single bonds</a:t>
            </a:r>
          </a:p>
        </p:txBody>
      </p:sp>
    </p:spTree>
    <p:extLst>
      <p:ext uri="{BB962C8B-B14F-4D97-AF65-F5344CB8AC3E}">
        <p14:creationId xmlns:p14="http://schemas.microsoft.com/office/powerpoint/2010/main" val="1337024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6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P spid="10" grpId="0"/>
      <p:bldP spid="11" grpId="0"/>
      <p:bldP spid="49" grpId="0"/>
      <p:bldP spid="57" grpId="0"/>
      <p:bldP spid="58" grpId="0"/>
      <p:bldP spid="60" grpId="0"/>
      <p:bldP spid="61" grpId="0"/>
      <p:bldP spid="7" grpId="0"/>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E3157-290C-65C7-BE2E-0220A0AC6AD9}"/>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TextBox 2">
            <a:extLst>
              <a:ext uri="{FF2B5EF4-FFF2-40B4-BE49-F238E27FC236}">
                <a16:creationId xmlns:a16="http://schemas.microsoft.com/office/drawing/2014/main" id="{5639A6E8-EFC2-3E4E-B3A9-04D77F627290}"/>
              </a:ext>
            </a:extLst>
          </p:cNvPr>
          <p:cNvSpPr txBox="1"/>
          <p:nvPr/>
        </p:nvSpPr>
        <p:spPr>
          <a:xfrm>
            <a:off x="440406" y="905618"/>
            <a:ext cx="10935806" cy="1938992"/>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6.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Crude oil is fractionally distilled to separate it into fractions</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Larger hydrocarbon fractions are broken up into smaller alkanes and alkenes (such as ethene) by cracking</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Ethene can then be reacted with steam/hydrated to produce ethanol</a:t>
            </a:r>
          </a:p>
        </p:txBody>
      </p:sp>
      <p:sp>
        <p:nvSpPr>
          <p:cNvPr id="4" name="TextBox 3">
            <a:extLst>
              <a:ext uri="{FF2B5EF4-FFF2-40B4-BE49-F238E27FC236}">
                <a16:creationId xmlns:a16="http://schemas.microsoft.com/office/drawing/2014/main" id="{5F26BDCF-5B3E-AF62-E2A0-4391D61935F6}"/>
              </a:ext>
            </a:extLst>
          </p:cNvPr>
          <p:cNvSpPr txBox="1"/>
          <p:nvPr/>
        </p:nvSpPr>
        <p:spPr>
          <a:xfrm>
            <a:off x="440406" y="3137830"/>
            <a:ext cx="8703593"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7a. 5 % of 42 kg = 2.1 kg</a:t>
            </a:r>
            <a:endParaRPr lang="en-US" sz="2400" b="1" baseline="-25000" dirty="0">
              <a:solidFill>
                <a:schemeClr val="accent1"/>
              </a:solidFill>
              <a:latin typeface="Century Gothic" panose="020B0502020202020204" pitchFamily="34" charset="0"/>
            </a:endParaRPr>
          </a:p>
        </p:txBody>
      </p:sp>
      <p:sp>
        <p:nvSpPr>
          <p:cNvPr id="5" name="TextBox 4">
            <a:extLst>
              <a:ext uri="{FF2B5EF4-FFF2-40B4-BE49-F238E27FC236}">
                <a16:creationId xmlns:a16="http://schemas.microsoft.com/office/drawing/2014/main" id="{7F56C775-6750-E9A5-BD12-D511ACDCA3AB}"/>
              </a:ext>
            </a:extLst>
          </p:cNvPr>
          <p:cNvSpPr txBox="1"/>
          <p:nvPr/>
        </p:nvSpPr>
        <p:spPr>
          <a:xfrm>
            <a:off x="431441" y="3747430"/>
            <a:ext cx="10837194" cy="830997"/>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7b. It contains more ethanol, so more sugar cane is used. This means that more carbon dioxide is absorbed when the plants are growing.</a:t>
            </a:r>
            <a:endParaRPr lang="en-US" sz="2400" b="1" baseline="-25000" dirty="0">
              <a:solidFill>
                <a:schemeClr val="accent1"/>
              </a:solidFill>
              <a:latin typeface="Century Gothic" panose="020B0502020202020204" pitchFamily="34" charset="0"/>
            </a:endParaRPr>
          </a:p>
        </p:txBody>
      </p:sp>
      <p:sp>
        <p:nvSpPr>
          <p:cNvPr id="6" name="TextBox 5">
            <a:extLst>
              <a:ext uri="{FF2B5EF4-FFF2-40B4-BE49-F238E27FC236}">
                <a16:creationId xmlns:a16="http://schemas.microsoft.com/office/drawing/2014/main" id="{B64C8556-DA60-03EE-17EA-DD6270B38B51}"/>
              </a:ext>
            </a:extLst>
          </p:cNvPr>
          <p:cNvSpPr txBox="1"/>
          <p:nvPr/>
        </p:nvSpPr>
        <p:spPr>
          <a:xfrm>
            <a:off x="404548" y="4688724"/>
            <a:ext cx="10971664" cy="830997"/>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7c. As E10 contains more ethanol, it would release less energy per kg of fuel, so a tank of fuel would not last as long/be able to travel as far.</a:t>
            </a:r>
            <a:endParaRPr lang="en-US" sz="2400" b="1" baseline="-25000" dirty="0">
              <a:solidFill>
                <a:schemeClr val="accent1"/>
              </a:solidFill>
              <a:latin typeface="Century Gothic" panose="020B0502020202020204" pitchFamily="34" charset="0"/>
            </a:endParaRPr>
          </a:p>
        </p:txBody>
      </p:sp>
      <p:sp>
        <p:nvSpPr>
          <p:cNvPr id="7" name="TextBox 6">
            <a:extLst>
              <a:ext uri="{FF2B5EF4-FFF2-40B4-BE49-F238E27FC236}">
                <a16:creationId xmlns:a16="http://schemas.microsoft.com/office/drawing/2014/main" id="{812641F5-5F43-C7CC-5997-FD72EEFC2458}"/>
              </a:ext>
            </a:extLst>
          </p:cNvPr>
          <p:cNvSpPr txBox="1"/>
          <p:nvPr/>
        </p:nvSpPr>
        <p:spPr>
          <a:xfrm>
            <a:off x="431442" y="5710700"/>
            <a:ext cx="10756511" cy="830997"/>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7c. They are both exothermic (combustion) reactions as they both transfer energy to the surroundings.</a:t>
            </a:r>
            <a:endParaRPr lang="en-US" sz="2400" b="1" baseline="-25000"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389737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C7F2AB-A1C5-7EDD-C961-07793454E2FC}"/>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TextBox 2">
            <a:extLst>
              <a:ext uri="{FF2B5EF4-FFF2-40B4-BE49-F238E27FC236}">
                <a16:creationId xmlns:a16="http://schemas.microsoft.com/office/drawing/2014/main" id="{0569ED28-005B-9DF8-096B-693B27B5B59C}"/>
              </a:ext>
            </a:extLst>
          </p:cNvPr>
          <p:cNvSpPr txBox="1"/>
          <p:nvPr/>
        </p:nvSpPr>
        <p:spPr>
          <a:xfrm>
            <a:off x="440406" y="932512"/>
            <a:ext cx="4992206" cy="5016758"/>
          </a:xfrm>
          <a:prstGeom prst="rect">
            <a:avLst/>
          </a:prstGeom>
          <a:noFill/>
        </p:spPr>
        <p:txBody>
          <a:bodyPr wrap="square">
            <a:spAutoFit/>
          </a:bodyPr>
          <a:lstStyle/>
          <a:p>
            <a:r>
              <a:rPr lang="en-US" sz="2000" b="1" dirty="0">
                <a:solidFill>
                  <a:schemeClr val="accent1"/>
                </a:solidFill>
                <a:latin typeface="Century Gothic" panose="020B0502020202020204" pitchFamily="34" charset="0"/>
              </a:rPr>
              <a:t>8. Method A</a:t>
            </a:r>
          </a:p>
          <a:p>
            <a:r>
              <a:rPr lang="en-US" sz="2000" b="1" dirty="0">
                <a:solidFill>
                  <a:schemeClr val="accent1"/>
                </a:solidFill>
                <a:latin typeface="Century Gothic" panose="020B0502020202020204" pitchFamily="34" charset="0"/>
              </a:rPr>
              <a:t>Advantages:</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renewable resource/raw material</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less energy required</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carbon dioxide absorbed when plants are growing</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low safety risk</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easy processes, less technology needed</a:t>
            </a:r>
          </a:p>
          <a:p>
            <a:r>
              <a:rPr lang="en-US" sz="2000" b="1" dirty="0">
                <a:solidFill>
                  <a:schemeClr val="accent1"/>
                </a:solidFill>
                <a:latin typeface="Century Gothic" panose="020B0502020202020204" pitchFamily="34" charset="0"/>
              </a:rPr>
              <a:t>Disadvantages:</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Process is slow</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More steps are involved</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Ethanol is impure</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More land used for growing crops for fuel instead of food</a:t>
            </a:r>
          </a:p>
          <a:p>
            <a:endParaRPr lang="en-US" sz="2000" b="1" dirty="0">
              <a:solidFill>
                <a:schemeClr val="accent1"/>
              </a:solidFill>
              <a:latin typeface="Century Gothic" panose="020B0502020202020204" pitchFamily="34" charset="0"/>
            </a:endParaRPr>
          </a:p>
        </p:txBody>
      </p:sp>
      <p:sp>
        <p:nvSpPr>
          <p:cNvPr id="4" name="TextBox 3">
            <a:extLst>
              <a:ext uri="{FF2B5EF4-FFF2-40B4-BE49-F238E27FC236}">
                <a16:creationId xmlns:a16="http://schemas.microsoft.com/office/drawing/2014/main" id="{7CC3BFF6-1F51-5056-E4D8-8FEC29B80C24}"/>
              </a:ext>
            </a:extLst>
          </p:cNvPr>
          <p:cNvSpPr txBox="1"/>
          <p:nvPr/>
        </p:nvSpPr>
        <p:spPr>
          <a:xfrm>
            <a:off x="5998524" y="923548"/>
            <a:ext cx="4992206" cy="3170099"/>
          </a:xfrm>
          <a:prstGeom prst="rect">
            <a:avLst/>
          </a:prstGeom>
          <a:noFill/>
        </p:spPr>
        <p:txBody>
          <a:bodyPr wrap="square">
            <a:spAutoFit/>
          </a:bodyPr>
          <a:lstStyle/>
          <a:p>
            <a:r>
              <a:rPr lang="en-US" sz="2000" b="1" dirty="0">
                <a:solidFill>
                  <a:schemeClr val="accent1"/>
                </a:solidFill>
                <a:latin typeface="Century Gothic" panose="020B0502020202020204" pitchFamily="34" charset="0"/>
              </a:rPr>
              <a:t>Method B</a:t>
            </a:r>
          </a:p>
          <a:p>
            <a:r>
              <a:rPr lang="en-US" sz="2000" b="1" dirty="0">
                <a:solidFill>
                  <a:schemeClr val="accent1"/>
                </a:solidFill>
                <a:latin typeface="Century Gothic" panose="020B0502020202020204" pitchFamily="34" charset="0"/>
              </a:rPr>
              <a:t>Advantages:</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fewer steps involved</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ethanol produced is pure</a:t>
            </a:r>
          </a:p>
          <a:p>
            <a:endParaRPr lang="en-US" sz="2000" b="1" dirty="0">
              <a:solidFill>
                <a:schemeClr val="accent1"/>
              </a:solidFill>
              <a:latin typeface="Century Gothic" panose="020B0502020202020204" pitchFamily="34" charset="0"/>
            </a:endParaRPr>
          </a:p>
          <a:p>
            <a:r>
              <a:rPr lang="en-US" sz="2000" b="1" dirty="0">
                <a:solidFill>
                  <a:schemeClr val="accent1"/>
                </a:solidFill>
                <a:latin typeface="Century Gothic" panose="020B0502020202020204" pitchFamily="34" charset="0"/>
              </a:rPr>
              <a:t>Disadvantages:</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non- renewable resource/raw material </a:t>
            </a:r>
          </a:p>
          <a:p>
            <a:pPr marL="342900" indent="-342900">
              <a:buFont typeface="Arial" panose="020B0604020202020204" pitchFamily="34" charset="0"/>
              <a:buChar char="•"/>
            </a:pPr>
            <a:r>
              <a:rPr lang="en-US" sz="2000" b="1" dirty="0">
                <a:solidFill>
                  <a:schemeClr val="accent1"/>
                </a:solidFill>
                <a:latin typeface="Century Gothic" panose="020B0502020202020204" pitchFamily="34" charset="0"/>
              </a:rPr>
              <a:t>energy intensive (high temperatures required)</a:t>
            </a:r>
          </a:p>
        </p:txBody>
      </p:sp>
      <p:sp>
        <p:nvSpPr>
          <p:cNvPr id="5" name="TextBox 4">
            <a:extLst>
              <a:ext uri="{FF2B5EF4-FFF2-40B4-BE49-F238E27FC236}">
                <a16:creationId xmlns:a16="http://schemas.microsoft.com/office/drawing/2014/main" id="{348C823C-0DE4-8C3F-08D4-DAFCC2795622}"/>
              </a:ext>
            </a:extLst>
          </p:cNvPr>
          <p:cNvSpPr txBox="1"/>
          <p:nvPr/>
        </p:nvSpPr>
        <p:spPr>
          <a:xfrm>
            <a:off x="422478" y="6150114"/>
            <a:ext cx="4992206" cy="707886"/>
          </a:xfrm>
          <a:prstGeom prst="rect">
            <a:avLst/>
          </a:prstGeom>
          <a:noFill/>
        </p:spPr>
        <p:txBody>
          <a:bodyPr wrap="square">
            <a:spAutoFit/>
          </a:bodyPr>
          <a:lstStyle/>
          <a:p>
            <a:r>
              <a:rPr lang="en-US" sz="2000" b="1" u="sng" dirty="0">
                <a:solidFill>
                  <a:schemeClr val="accent1"/>
                </a:solidFill>
                <a:latin typeface="Century Gothic" panose="020B0502020202020204" pitchFamily="34" charset="0"/>
              </a:rPr>
              <a:t>Plus a justified conclusion</a:t>
            </a:r>
          </a:p>
          <a:p>
            <a:endParaRPr lang="en-US" sz="2000" b="1" u="sng"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24655249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100E6-3E2E-79C2-3DCE-56DA5CDD5F38}"/>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TextBox 2">
            <a:extLst>
              <a:ext uri="{FF2B5EF4-FFF2-40B4-BE49-F238E27FC236}">
                <a16:creationId xmlns:a16="http://schemas.microsoft.com/office/drawing/2014/main" id="{A6368D61-E1A4-13C9-5926-42EE1C7812E6}"/>
              </a:ext>
            </a:extLst>
          </p:cNvPr>
          <p:cNvSpPr txBox="1"/>
          <p:nvPr/>
        </p:nvSpPr>
        <p:spPr>
          <a:xfrm>
            <a:off x="458335" y="815971"/>
            <a:ext cx="10837194"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9a. Diseases caused by pathogens.</a:t>
            </a:r>
            <a:endParaRPr lang="en-US" sz="2400" b="1" baseline="-25000" dirty="0">
              <a:solidFill>
                <a:schemeClr val="accent1"/>
              </a:solidFill>
              <a:latin typeface="Century Gothic" panose="020B0502020202020204" pitchFamily="34" charset="0"/>
            </a:endParaRPr>
          </a:p>
        </p:txBody>
      </p:sp>
      <p:sp>
        <p:nvSpPr>
          <p:cNvPr id="5" name="TextBox 4">
            <a:extLst>
              <a:ext uri="{FF2B5EF4-FFF2-40B4-BE49-F238E27FC236}">
                <a16:creationId xmlns:a16="http://schemas.microsoft.com/office/drawing/2014/main" id="{AB039FA2-1739-C041-DDB8-5517F086BDC8}"/>
              </a:ext>
            </a:extLst>
          </p:cNvPr>
          <p:cNvSpPr txBox="1"/>
          <p:nvPr/>
        </p:nvSpPr>
        <p:spPr>
          <a:xfrm>
            <a:off x="476264" y="1344888"/>
            <a:ext cx="10837194" cy="830997"/>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9b. Cholera, HIV, TMV, measles, salmonella, gonorrhoea, malaria, athlete’s foot</a:t>
            </a:r>
            <a:endParaRPr lang="en-US" sz="2400" b="1" baseline="-25000" dirty="0">
              <a:solidFill>
                <a:schemeClr val="accent1"/>
              </a:solidFill>
              <a:latin typeface="Century Gothic" panose="020B0502020202020204" pitchFamily="34" charset="0"/>
            </a:endParaRPr>
          </a:p>
        </p:txBody>
      </p:sp>
      <p:sp>
        <p:nvSpPr>
          <p:cNvPr id="6" name="TextBox 5">
            <a:extLst>
              <a:ext uri="{FF2B5EF4-FFF2-40B4-BE49-F238E27FC236}">
                <a16:creationId xmlns:a16="http://schemas.microsoft.com/office/drawing/2014/main" id="{B3D4CABF-B0F3-52F4-4B82-6503359B83A0}"/>
              </a:ext>
            </a:extLst>
          </p:cNvPr>
          <p:cNvSpPr txBox="1"/>
          <p:nvPr/>
        </p:nvSpPr>
        <p:spPr>
          <a:xfrm>
            <a:off x="503158" y="2447547"/>
            <a:ext cx="10837194" cy="2308324"/>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9c. </a:t>
            </a:r>
          </a:p>
          <a:p>
            <a:r>
              <a:rPr lang="en-US" sz="2400" b="1" dirty="0">
                <a:solidFill>
                  <a:schemeClr val="accent1"/>
                </a:solidFill>
                <a:latin typeface="Century Gothic" panose="020B0502020202020204" pitchFamily="34" charset="0"/>
              </a:rPr>
              <a:t>Sterilising water with chemicals or UV light</a:t>
            </a:r>
          </a:p>
          <a:p>
            <a:r>
              <a:rPr lang="en-US" sz="2400" b="1" dirty="0">
                <a:solidFill>
                  <a:schemeClr val="accent1"/>
                </a:solidFill>
                <a:latin typeface="Century Gothic" panose="020B0502020202020204" pitchFamily="34" charset="0"/>
              </a:rPr>
              <a:t>Cooking food thoroughly</a:t>
            </a:r>
          </a:p>
          <a:p>
            <a:r>
              <a:rPr lang="en-US" sz="2400" b="1" dirty="0">
                <a:solidFill>
                  <a:schemeClr val="accent1"/>
                </a:solidFill>
                <a:latin typeface="Century Gothic" panose="020B0502020202020204" pitchFamily="34" charset="0"/>
              </a:rPr>
              <a:t>Disinfecting surfaces</a:t>
            </a:r>
          </a:p>
          <a:p>
            <a:r>
              <a:rPr lang="en-US" sz="2400" b="1" dirty="0">
                <a:solidFill>
                  <a:schemeClr val="accent1"/>
                </a:solidFill>
                <a:latin typeface="Century Gothic" panose="020B0502020202020204" pitchFamily="34" charset="0"/>
              </a:rPr>
              <a:t>Vaccinations</a:t>
            </a:r>
          </a:p>
          <a:p>
            <a:r>
              <a:rPr lang="en-US" sz="2400" b="1" dirty="0">
                <a:solidFill>
                  <a:schemeClr val="accent1"/>
                </a:solidFill>
                <a:latin typeface="Century Gothic" panose="020B0502020202020204" pitchFamily="34" charset="0"/>
              </a:rPr>
              <a:t>Using barrier contraception methods</a:t>
            </a:r>
          </a:p>
        </p:txBody>
      </p:sp>
    </p:spTree>
    <p:extLst>
      <p:ext uri="{BB962C8B-B14F-4D97-AF65-F5344CB8AC3E}">
        <p14:creationId xmlns:p14="http://schemas.microsoft.com/office/powerpoint/2010/main" val="33070892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12B80-6F91-F846-B16D-491D27C6968A}"/>
              </a:ext>
            </a:extLst>
          </p:cNvPr>
          <p:cNvSpPr>
            <a:spLocks noGrp="1"/>
          </p:cNvSpPr>
          <p:nvPr>
            <p:ph type="title"/>
          </p:nvPr>
        </p:nvSpPr>
        <p:spPr/>
        <p:txBody>
          <a:bodyPr/>
          <a:lstStyle/>
          <a:p>
            <a:r>
              <a:rPr lang="en-US" dirty="0">
                <a:latin typeface="Century Gothic" panose="020B0502020202020204" pitchFamily="34" charset="0"/>
              </a:rPr>
              <a:t>Answer the questions below.</a:t>
            </a:r>
          </a:p>
        </p:txBody>
      </p:sp>
      <p:sp>
        <p:nvSpPr>
          <p:cNvPr id="3" name="TextBox 2">
            <a:extLst>
              <a:ext uri="{FF2B5EF4-FFF2-40B4-BE49-F238E27FC236}">
                <a16:creationId xmlns:a16="http://schemas.microsoft.com/office/drawing/2014/main" id="{BE4F3523-268C-D64A-BE91-11249F4811AA}"/>
              </a:ext>
            </a:extLst>
          </p:cNvPr>
          <p:cNvSpPr txBox="1"/>
          <p:nvPr/>
        </p:nvSpPr>
        <p:spPr>
          <a:xfrm>
            <a:off x="330453" y="815568"/>
            <a:ext cx="11251950" cy="1569660"/>
          </a:xfrm>
          <a:prstGeom prst="rect">
            <a:avLst/>
          </a:prstGeom>
          <a:noFill/>
        </p:spPr>
        <p:txBody>
          <a:bodyPr wrap="square" rtlCol="0">
            <a:spAutoFit/>
          </a:bodyPr>
          <a:lstStyle/>
          <a:p>
            <a:pPr marL="457200" marR="0" lvl="0" indent="-457200" algn="l" rtl="0">
              <a:spcBef>
                <a:spcPts val="0"/>
              </a:spcBef>
              <a:spcAft>
                <a:spcPts val="0"/>
              </a:spcAft>
              <a:buClr>
                <a:schemeClr val="dk1"/>
              </a:buClr>
              <a:buSzPts val="2400"/>
              <a:buFont typeface="Calibri"/>
              <a:buAutoNum type="arabicPeriod"/>
            </a:pPr>
            <a:r>
              <a:rPr lang="en-GB" sz="2400" dirty="0">
                <a:solidFill>
                  <a:schemeClr val="dk1"/>
                </a:solidFill>
                <a:latin typeface="Century Gothic"/>
                <a:ea typeface="Century Gothic"/>
                <a:cs typeface="Century Gothic"/>
                <a:sym typeface="Century Gothic"/>
              </a:rPr>
              <a:t>Choose the term for what happens when ethanol is made from ethene.</a:t>
            </a:r>
            <a:endParaRPr lang="en-GB" sz="2400" dirty="0"/>
          </a:p>
          <a:p>
            <a:pPr marL="914400" lvl="1" indent="-457200">
              <a:buClr>
                <a:schemeClr val="dk1"/>
              </a:buClr>
              <a:buSzPts val="2400"/>
              <a:buFont typeface="Noto Sans Symbols"/>
              <a:buChar char="❑"/>
            </a:pPr>
            <a:r>
              <a:rPr lang="en-GB" sz="2400" dirty="0">
                <a:solidFill>
                  <a:schemeClr val="dk1"/>
                </a:solidFill>
                <a:latin typeface="Century Gothic"/>
                <a:ea typeface="Century Gothic"/>
                <a:cs typeface="Century Gothic"/>
                <a:sym typeface="Century Gothic"/>
              </a:rPr>
              <a:t>A. Hydration</a:t>
            </a:r>
          </a:p>
          <a:p>
            <a:pPr marL="914400" lvl="1" indent="-457200">
              <a:buClr>
                <a:schemeClr val="dk1"/>
              </a:buClr>
              <a:buSzPts val="2400"/>
              <a:buFont typeface="Noto Sans Symbols"/>
              <a:buChar char="❑"/>
            </a:pPr>
            <a:r>
              <a:rPr lang="en-GB" sz="2400" dirty="0">
                <a:solidFill>
                  <a:schemeClr val="dk1"/>
                </a:solidFill>
                <a:latin typeface="Century Gothic"/>
                <a:ea typeface="Century Gothic"/>
                <a:cs typeface="Century Gothic"/>
                <a:sym typeface="Century Gothic"/>
              </a:rPr>
              <a:t>B. Hydrogenation</a:t>
            </a:r>
            <a:endParaRPr lang="en-GB" sz="2400" dirty="0"/>
          </a:p>
          <a:p>
            <a:pPr marL="914400" lvl="1" indent="-457200">
              <a:buClr>
                <a:schemeClr val="dk1"/>
              </a:buClr>
              <a:buSzPts val="2400"/>
              <a:buFont typeface="Noto Sans Symbols"/>
              <a:buChar char="❑"/>
            </a:pPr>
            <a:r>
              <a:rPr lang="en-GB" sz="2400" dirty="0">
                <a:solidFill>
                  <a:schemeClr val="dk1"/>
                </a:solidFill>
                <a:latin typeface="Century Gothic"/>
                <a:ea typeface="Century Gothic"/>
                <a:cs typeface="Century Gothic"/>
                <a:sym typeface="Century Gothic"/>
              </a:rPr>
              <a:t>C. Fermentation</a:t>
            </a:r>
          </a:p>
        </p:txBody>
      </p:sp>
      <p:sp>
        <p:nvSpPr>
          <p:cNvPr id="4" name="TextBox 3">
            <a:extLst>
              <a:ext uri="{FF2B5EF4-FFF2-40B4-BE49-F238E27FC236}">
                <a16:creationId xmlns:a16="http://schemas.microsoft.com/office/drawing/2014/main" id="{49D9FD6F-2370-714D-B4BC-9DA02B16D063}"/>
              </a:ext>
            </a:extLst>
          </p:cNvPr>
          <p:cNvSpPr txBox="1"/>
          <p:nvPr/>
        </p:nvSpPr>
        <p:spPr>
          <a:xfrm>
            <a:off x="366060" y="2550685"/>
            <a:ext cx="11017760" cy="1569660"/>
          </a:xfrm>
          <a:prstGeom prst="rect">
            <a:avLst/>
          </a:prstGeom>
          <a:noFill/>
        </p:spPr>
        <p:txBody>
          <a:bodyPr wrap="square" rtlCol="0">
            <a:spAutoFit/>
          </a:bodyPr>
          <a:lstStyle/>
          <a:p>
            <a:pPr marL="457200" indent="-457200">
              <a:buFont typeface="+mj-lt"/>
              <a:buAutoNum type="arabicPeriod" startAt="2"/>
            </a:pPr>
            <a:r>
              <a:rPr lang="en-GB" sz="2400" dirty="0">
                <a:latin typeface="Century Gothic" panose="020B0502020202020204" pitchFamily="34" charset="0"/>
              </a:rPr>
              <a:t>What is a disadvantage of making ethanol from ethene?</a:t>
            </a:r>
          </a:p>
          <a:p>
            <a:pPr marL="914400" lvl="1" indent="-457200">
              <a:buFont typeface="Wingdings" pitchFamily="2" charset="2"/>
              <a:buChar char="q"/>
            </a:pPr>
            <a:r>
              <a:rPr lang="en-GB" sz="2400" dirty="0">
                <a:latin typeface="Century Gothic" panose="020B0502020202020204" pitchFamily="34" charset="0"/>
              </a:rPr>
              <a:t>A. Ethene is obtained from sugar cane so is renewable</a:t>
            </a:r>
            <a:endParaRPr lang="en-GB" sz="2400" baseline="-25000" dirty="0">
              <a:latin typeface="Century Gothic" panose="020B0502020202020204" pitchFamily="34" charset="0"/>
            </a:endParaRPr>
          </a:p>
          <a:p>
            <a:pPr marL="914400" lvl="1" indent="-457200">
              <a:buFont typeface="Wingdings" pitchFamily="2" charset="2"/>
              <a:buChar char="q"/>
            </a:pPr>
            <a:r>
              <a:rPr lang="en-GB" sz="2400" dirty="0">
                <a:latin typeface="Century Gothic" panose="020B0502020202020204" pitchFamily="34" charset="0"/>
              </a:rPr>
              <a:t>B. Ethene is obtained from crude oil so is non-renewable</a:t>
            </a:r>
            <a:endParaRPr lang="en-GB" sz="2400" baseline="-25000" dirty="0">
              <a:latin typeface="Century Gothic" panose="020B0502020202020204" pitchFamily="34" charset="0"/>
            </a:endParaRPr>
          </a:p>
          <a:p>
            <a:pPr marL="914400" lvl="1" indent="-457200">
              <a:buFont typeface="Wingdings" pitchFamily="2" charset="2"/>
              <a:buChar char="q"/>
            </a:pPr>
            <a:r>
              <a:rPr lang="en-GB" sz="2400" dirty="0">
                <a:latin typeface="Century Gothic" panose="020B0502020202020204" pitchFamily="34" charset="0"/>
              </a:rPr>
              <a:t>C. Ethene is obtained from biofuels so is renewable</a:t>
            </a:r>
            <a:endParaRPr lang="en-GB" sz="2400" baseline="-25000" dirty="0">
              <a:latin typeface="Century Gothic" panose="020B0502020202020204" pitchFamily="34" charset="0"/>
            </a:endParaRPr>
          </a:p>
        </p:txBody>
      </p:sp>
      <p:sp>
        <p:nvSpPr>
          <p:cNvPr id="5" name="TextBox 4">
            <a:extLst>
              <a:ext uri="{FF2B5EF4-FFF2-40B4-BE49-F238E27FC236}">
                <a16:creationId xmlns:a16="http://schemas.microsoft.com/office/drawing/2014/main" id="{FA56AB9A-831D-8048-BB27-E49EAE012180}"/>
              </a:ext>
            </a:extLst>
          </p:cNvPr>
          <p:cNvSpPr txBox="1"/>
          <p:nvPr/>
        </p:nvSpPr>
        <p:spPr>
          <a:xfrm>
            <a:off x="380022" y="4559163"/>
            <a:ext cx="11183973" cy="1938992"/>
          </a:xfrm>
          <a:prstGeom prst="rect">
            <a:avLst/>
          </a:prstGeom>
          <a:noFill/>
        </p:spPr>
        <p:txBody>
          <a:bodyPr wrap="square" rtlCol="0">
            <a:spAutoFit/>
          </a:bodyPr>
          <a:lstStyle/>
          <a:p>
            <a:pPr marL="457200" indent="-457200">
              <a:buFont typeface="+mj-lt"/>
              <a:buAutoNum type="arabicPeriod" startAt="3"/>
            </a:pPr>
            <a:r>
              <a:rPr lang="en-GB" sz="2400" dirty="0">
                <a:latin typeface="Century Gothic" panose="020B0502020202020204" pitchFamily="34" charset="0"/>
              </a:rPr>
              <a:t>What is an advantage of producing ethanol from ethene?</a:t>
            </a:r>
          </a:p>
          <a:p>
            <a:pPr marL="914400" lvl="1" indent="-457200">
              <a:buFont typeface="Wingdings" pitchFamily="2" charset="2"/>
              <a:buChar char="q"/>
            </a:pPr>
            <a:r>
              <a:rPr lang="en-GB" sz="2400" dirty="0">
                <a:latin typeface="Century Gothic" panose="020B0502020202020204" pitchFamily="34" charset="0"/>
              </a:rPr>
              <a:t>A. It produces ethanol much more quickly than fermentation</a:t>
            </a:r>
          </a:p>
          <a:p>
            <a:pPr marL="914400" lvl="1" indent="-457200">
              <a:buFont typeface="Wingdings" pitchFamily="2" charset="2"/>
              <a:buChar char="q"/>
            </a:pPr>
            <a:r>
              <a:rPr lang="en-GB" sz="2400" dirty="0">
                <a:latin typeface="Century Gothic" panose="020B0502020202020204" pitchFamily="34" charset="0"/>
              </a:rPr>
              <a:t>B. It is an energy intensive process</a:t>
            </a:r>
          </a:p>
          <a:p>
            <a:pPr marL="914400" lvl="1" indent="-457200">
              <a:buFont typeface="Wingdings" pitchFamily="2" charset="2"/>
              <a:buChar char="q"/>
            </a:pPr>
            <a:r>
              <a:rPr lang="en-GB" sz="2400" dirty="0">
                <a:latin typeface="Century Gothic" panose="020B0502020202020204" pitchFamily="34" charset="0"/>
              </a:rPr>
              <a:t>C. It requires high temperatures and a catalyst</a:t>
            </a:r>
          </a:p>
          <a:p>
            <a:pPr marL="914400" lvl="1" indent="-457200">
              <a:buFont typeface="Wingdings" pitchFamily="2" charset="2"/>
              <a:buChar char="q"/>
            </a:pPr>
            <a:endParaRPr lang="en-GB" sz="2400" dirty="0">
              <a:latin typeface="Century Gothic" panose="020B0502020202020204" pitchFamily="34" charset="0"/>
            </a:endParaRPr>
          </a:p>
        </p:txBody>
      </p:sp>
      <p:sp>
        <p:nvSpPr>
          <p:cNvPr id="6" name="TextBox 5">
            <a:extLst>
              <a:ext uri="{FF2B5EF4-FFF2-40B4-BE49-F238E27FC236}">
                <a16:creationId xmlns:a16="http://schemas.microsoft.com/office/drawing/2014/main" id="{414A8B36-6BDF-BE4B-8892-9B947E7C3878}"/>
              </a:ext>
            </a:extLst>
          </p:cNvPr>
          <p:cNvSpPr txBox="1"/>
          <p:nvPr/>
        </p:nvSpPr>
        <p:spPr>
          <a:xfrm>
            <a:off x="777903" y="1001606"/>
            <a:ext cx="475167" cy="646331"/>
          </a:xfrm>
          <a:prstGeom prst="rect">
            <a:avLst/>
          </a:prstGeom>
          <a:noFill/>
        </p:spPr>
        <p:txBody>
          <a:bodyPr wrap="square" rtlCol="0">
            <a:spAutoFit/>
          </a:bodyPr>
          <a:lstStyle/>
          <a:p>
            <a:r>
              <a:rPr lang="en-GB" sz="3600" b="1" dirty="0">
                <a:solidFill>
                  <a:srgbClr val="0070C0"/>
                </a:solidFill>
              </a:rPr>
              <a:t>✓</a:t>
            </a:r>
          </a:p>
        </p:txBody>
      </p:sp>
      <p:sp>
        <p:nvSpPr>
          <p:cNvPr id="7" name="TextBox 6">
            <a:extLst>
              <a:ext uri="{FF2B5EF4-FFF2-40B4-BE49-F238E27FC236}">
                <a16:creationId xmlns:a16="http://schemas.microsoft.com/office/drawing/2014/main" id="{35D929A0-231D-1240-9D4E-D34941075FB6}"/>
              </a:ext>
            </a:extLst>
          </p:cNvPr>
          <p:cNvSpPr txBox="1"/>
          <p:nvPr/>
        </p:nvSpPr>
        <p:spPr>
          <a:xfrm>
            <a:off x="831287" y="3103565"/>
            <a:ext cx="530915" cy="646331"/>
          </a:xfrm>
          <a:prstGeom prst="rect">
            <a:avLst/>
          </a:prstGeom>
          <a:noFill/>
        </p:spPr>
        <p:txBody>
          <a:bodyPr wrap="none" rtlCol="0">
            <a:spAutoFit/>
          </a:bodyPr>
          <a:lstStyle/>
          <a:p>
            <a:r>
              <a:rPr lang="en-GB" sz="3600" b="1" dirty="0">
                <a:solidFill>
                  <a:srgbClr val="0070C0"/>
                </a:solidFill>
              </a:rPr>
              <a:t>✓</a:t>
            </a:r>
          </a:p>
        </p:txBody>
      </p:sp>
      <p:sp>
        <p:nvSpPr>
          <p:cNvPr id="8" name="TextBox 7">
            <a:extLst>
              <a:ext uri="{FF2B5EF4-FFF2-40B4-BE49-F238E27FC236}">
                <a16:creationId xmlns:a16="http://schemas.microsoft.com/office/drawing/2014/main" id="{2D665B36-599A-0A4B-82CC-E13599829A11}"/>
              </a:ext>
            </a:extLst>
          </p:cNvPr>
          <p:cNvSpPr txBox="1"/>
          <p:nvPr/>
        </p:nvSpPr>
        <p:spPr>
          <a:xfrm>
            <a:off x="825521" y="4705854"/>
            <a:ext cx="530915" cy="646331"/>
          </a:xfrm>
          <a:prstGeom prst="rect">
            <a:avLst/>
          </a:prstGeom>
          <a:noFill/>
        </p:spPr>
        <p:txBody>
          <a:bodyPr wrap="none" rtlCol="0">
            <a:spAutoFit/>
          </a:bodyPr>
          <a:lstStyle/>
          <a:p>
            <a:r>
              <a:rPr lang="en-GB" sz="3600" b="1" dirty="0">
                <a:solidFill>
                  <a:srgbClr val="0070C0"/>
                </a:solidFill>
              </a:rPr>
              <a:t>✓</a:t>
            </a:r>
          </a:p>
        </p:txBody>
      </p:sp>
    </p:spTree>
    <p:extLst>
      <p:ext uri="{BB962C8B-B14F-4D97-AF65-F5344CB8AC3E}">
        <p14:creationId xmlns:p14="http://schemas.microsoft.com/office/powerpoint/2010/main" val="1224344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dirty="0">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205078595"/>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C5.1.9</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dirty="0">
                          <a:latin typeface="Century Gothic" panose="020B0502020202020204" pitchFamily="34" charset="0"/>
                        </a:rPr>
                        <a:t>What was good about this lesson?</a:t>
                      </a:r>
                    </a:p>
                  </a:txBody>
                  <a:tcPr/>
                </a:tc>
                <a:tc>
                  <a:txBody>
                    <a:bodyPr/>
                    <a:lstStyle/>
                    <a:p>
                      <a:r>
                        <a:rPr lang="en-US" dirty="0">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dirty="0">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dirty="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dirty="0">
                <a:latin typeface="Century Gothic" panose="020B0502020202020204" pitchFamily="34" charset="0"/>
              </a:rPr>
              <a:t>or by emailing </a:t>
            </a:r>
            <a:r>
              <a:rPr lang="en-US" sz="2400" dirty="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dirty="0">
              <a:solidFill>
                <a:schemeClr val="accent1"/>
              </a:solidFill>
              <a:latin typeface="Century Gothic" panose="020B0502020202020204" pitchFamily="34" charset="0"/>
            </a:endParaRPr>
          </a:p>
          <a:p>
            <a:r>
              <a:rPr lang="en-US" sz="2400" dirty="0">
                <a:latin typeface="Century Gothic" panose="020B0502020202020204" pitchFamily="34" charset="0"/>
              </a:rPr>
              <a:t>Thank you!</a:t>
            </a:r>
          </a:p>
        </p:txBody>
      </p:sp>
    </p:spTree>
    <p:extLst>
      <p:ext uri="{BB962C8B-B14F-4D97-AF65-F5344CB8AC3E}">
        <p14:creationId xmlns:p14="http://schemas.microsoft.com/office/powerpoint/2010/main" val="3380038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 name="Google Shape;100;p1">
            <a:extLst>
              <a:ext uri="{FF2B5EF4-FFF2-40B4-BE49-F238E27FC236}">
                <a16:creationId xmlns:a16="http://schemas.microsoft.com/office/drawing/2014/main" id="{A3F4895E-1D02-224B-8268-6EB01190633F}"/>
              </a:ext>
            </a:extLst>
          </p:cNvPr>
          <p:cNvSpPr txBox="1"/>
          <p:nvPr/>
        </p:nvSpPr>
        <p:spPr>
          <a:xfrm>
            <a:off x="375476" y="317643"/>
            <a:ext cx="11670749" cy="36317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sng" dirty="0">
                <a:solidFill>
                  <a:schemeClr val="dk1"/>
                </a:solidFill>
                <a:latin typeface="Century Gothic"/>
                <a:ea typeface="Century Gothic"/>
                <a:cs typeface="Century Gothic"/>
                <a:sym typeface="Century Gothic"/>
              </a:rPr>
              <a:t>Taking it Further: Producing Ethanol from Ethene</a:t>
            </a:r>
            <a:endParaRPr lang="en-GB" sz="2400" b="1" i="0" u="sng" strike="noStrike" cap="none"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Do Now: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chemical formula of ethanol.</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Explain why fermentation is an anaerobic process.</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Describe the conditions needed for fermentation.</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general formula of the alkenes. </a:t>
            </a:r>
          </a:p>
          <a:p>
            <a:pPr marL="457200" indent="-457200">
              <a:buClr>
                <a:schemeClr val="dk1"/>
              </a:buClr>
              <a:buSzPts val="2400"/>
              <a:buFontTx/>
              <a:buAutoNum type="arabicPeriod"/>
            </a:pPr>
            <a:r>
              <a:rPr lang="en-GB" sz="2400" dirty="0">
                <a:solidFill>
                  <a:schemeClr val="dk1"/>
                </a:solidFill>
                <a:latin typeface="Century Gothic"/>
                <a:ea typeface="Century Gothic"/>
                <a:cs typeface="Century Gothic"/>
                <a:sym typeface="Century Gothic"/>
              </a:rPr>
              <a:t>Describe how bromine water can be used to tell the difference between an alkane and an alkene.</a:t>
            </a:r>
          </a:p>
        </p:txBody>
      </p:sp>
      <p:pic>
        <p:nvPicPr>
          <p:cNvPr id="2" name="Picture 1" descr="Icon&#10;&#10;Description automatically generated">
            <a:extLst>
              <a:ext uri="{FF2B5EF4-FFF2-40B4-BE49-F238E27FC236}">
                <a16:creationId xmlns:a16="http://schemas.microsoft.com/office/drawing/2014/main" id="{9F730F70-0749-FF01-10E6-FE417796D5B5}"/>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0680335" y="5513946"/>
            <a:ext cx="707013" cy="1175908"/>
          </a:xfrm>
          <a:prstGeom prst="rect">
            <a:avLst/>
          </a:prstGeom>
        </p:spPr>
      </p:pic>
      <p:sp>
        <p:nvSpPr>
          <p:cNvPr id="5" name="TextBox 4">
            <a:extLst>
              <a:ext uri="{FF2B5EF4-FFF2-40B4-BE49-F238E27FC236}">
                <a16:creationId xmlns:a16="http://schemas.microsoft.com/office/drawing/2014/main" id="{FFF15974-89A5-6401-2CE3-323AA5D1A266}"/>
              </a:ext>
            </a:extLst>
          </p:cNvPr>
          <p:cNvSpPr txBox="1"/>
          <p:nvPr/>
        </p:nvSpPr>
        <p:spPr>
          <a:xfrm>
            <a:off x="442290" y="4163921"/>
            <a:ext cx="10685056" cy="1569660"/>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chemeClr val="dk1"/>
                </a:solidFill>
                <a:latin typeface="Century Gothic"/>
                <a:ea typeface="Century Gothic"/>
                <a:cs typeface="Century Gothic"/>
                <a:sym typeface="Century Gothic"/>
              </a:rPr>
              <a:t>Drill:</a:t>
            </a:r>
          </a:p>
          <a:p>
            <a:pPr marL="457200" indent="-457200">
              <a:buClr>
                <a:schemeClr val="dk1"/>
              </a:buClr>
              <a:buSzPts val="2400"/>
              <a:buFontTx/>
              <a:buAutoNum type="arabicPeriod"/>
            </a:pPr>
            <a:r>
              <a:rPr lang="en-US" sz="2400" dirty="0">
                <a:solidFill>
                  <a:schemeClr val="dk1"/>
                </a:solidFill>
                <a:latin typeface="Century Gothic"/>
                <a:ea typeface="Century Gothic"/>
                <a:cs typeface="Century Gothic"/>
                <a:sym typeface="Century Gothic"/>
              </a:rPr>
              <a:t>Draw the structural formula for ethene. </a:t>
            </a:r>
          </a:p>
          <a:p>
            <a:pPr marL="457200" indent="-457200">
              <a:buClr>
                <a:schemeClr val="dk1"/>
              </a:buClr>
              <a:buSzPts val="2400"/>
              <a:buFontTx/>
              <a:buAutoNum type="arabicPeriod"/>
            </a:pPr>
            <a:r>
              <a:rPr lang="en-US" sz="2400" dirty="0">
                <a:solidFill>
                  <a:schemeClr val="dk1"/>
                </a:solidFill>
                <a:latin typeface="Century Gothic"/>
                <a:ea typeface="Century Gothic"/>
                <a:cs typeface="Century Gothic"/>
                <a:sym typeface="Century Gothic"/>
              </a:rPr>
              <a:t>Name the product formed when ethene reacts with hydrogen.</a:t>
            </a:r>
          </a:p>
          <a:p>
            <a:pPr marL="457200" indent="-457200">
              <a:buClr>
                <a:schemeClr val="dk1"/>
              </a:buClr>
              <a:buSzPts val="2400"/>
              <a:buFontTx/>
              <a:buAutoNum type="arabicPeriod"/>
            </a:pPr>
            <a:r>
              <a:rPr lang="en-US" sz="2400" dirty="0">
                <a:solidFill>
                  <a:schemeClr val="dk1"/>
                </a:solidFill>
                <a:latin typeface="Century Gothic"/>
                <a:ea typeface="Century Gothic"/>
                <a:cs typeface="Century Gothic"/>
                <a:sym typeface="Century Gothic"/>
              </a:rPr>
              <a:t>Describe a condition needed for ethene to react with hydrogen.</a:t>
            </a:r>
          </a:p>
        </p:txBody>
      </p:sp>
    </p:spTree>
    <p:extLst>
      <p:ext uri="{BB962C8B-B14F-4D97-AF65-F5344CB8AC3E}">
        <p14:creationId xmlns:p14="http://schemas.microsoft.com/office/powerpoint/2010/main" val="3330400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 name="Google Shape;100;p1">
            <a:extLst>
              <a:ext uri="{FF2B5EF4-FFF2-40B4-BE49-F238E27FC236}">
                <a16:creationId xmlns:a16="http://schemas.microsoft.com/office/drawing/2014/main" id="{A3F4895E-1D02-224B-8268-6EB01190633F}"/>
              </a:ext>
            </a:extLst>
          </p:cNvPr>
          <p:cNvSpPr txBox="1"/>
          <p:nvPr/>
        </p:nvSpPr>
        <p:spPr>
          <a:xfrm>
            <a:off x="355599" y="297765"/>
            <a:ext cx="8212668"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sng" dirty="0">
                <a:solidFill>
                  <a:schemeClr val="dk1"/>
                </a:solidFill>
                <a:latin typeface="Century Gothic"/>
                <a:ea typeface="Century Gothic"/>
                <a:cs typeface="Century Gothic"/>
                <a:sym typeface="Century Gothic"/>
              </a:rPr>
              <a:t>Taking it Further: Producing Ethanol from Ethene</a:t>
            </a:r>
            <a:endParaRPr lang="en-GB" sz="2400" b="1" i="0" u="sng" strike="noStrike" cap="none"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p:txBody>
      </p:sp>
      <p:sp>
        <p:nvSpPr>
          <p:cNvPr id="4" name="TextBox 3">
            <a:extLst>
              <a:ext uri="{FF2B5EF4-FFF2-40B4-BE49-F238E27FC236}">
                <a16:creationId xmlns:a16="http://schemas.microsoft.com/office/drawing/2014/main" id="{B91102DD-A228-F327-C6D1-2906BA5F3FB3}"/>
              </a:ext>
            </a:extLst>
          </p:cNvPr>
          <p:cNvSpPr txBox="1"/>
          <p:nvPr/>
        </p:nvSpPr>
        <p:spPr>
          <a:xfrm>
            <a:off x="380461" y="4823702"/>
            <a:ext cx="9815099" cy="1323439"/>
          </a:xfrm>
          <a:prstGeom prst="rect">
            <a:avLst/>
          </a:prstGeom>
          <a:noFill/>
        </p:spPr>
        <p:txBody>
          <a:bodyPr wrap="square">
            <a:spAutoFit/>
          </a:bodyPr>
          <a:lstStyle/>
          <a:p>
            <a:pPr marL="457200" marR="0" lvl="0" indent="-457200" algn="l" rtl="0">
              <a:lnSpc>
                <a:spcPct val="100000"/>
              </a:lnSpc>
              <a:spcBef>
                <a:spcPts val="0"/>
              </a:spcBef>
              <a:spcAft>
                <a:spcPts val="0"/>
              </a:spcAft>
              <a:buClr>
                <a:schemeClr val="dk1"/>
              </a:buClr>
              <a:buSzPct val="100000"/>
              <a:buFont typeface="+mj-lt"/>
              <a:buAutoNum type="arabicPeriod"/>
            </a:pPr>
            <a:r>
              <a:rPr lang="en-GB" sz="2000" dirty="0">
                <a:solidFill>
                  <a:schemeClr val="dk1"/>
                </a:solidFill>
                <a:latin typeface="Century Gothic"/>
                <a:ea typeface="Century Gothic"/>
                <a:cs typeface="Century Gothic"/>
                <a:sym typeface="Century Gothic"/>
              </a:rPr>
              <a:t>Give a use of ethanol other than in alcoholic drinks.</a:t>
            </a:r>
          </a:p>
          <a:p>
            <a:pPr marL="457200" marR="0" lvl="0" indent="-457200" algn="l" rtl="0">
              <a:lnSpc>
                <a:spcPct val="100000"/>
              </a:lnSpc>
              <a:spcBef>
                <a:spcPts val="0"/>
              </a:spcBef>
              <a:spcAft>
                <a:spcPts val="0"/>
              </a:spcAft>
              <a:buClr>
                <a:schemeClr val="dk1"/>
              </a:buClr>
              <a:buSzPct val="100000"/>
              <a:buFont typeface="+mj-lt"/>
              <a:buAutoNum type="arabicPeriod"/>
            </a:pPr>
            <a:r>
              <a:rPr lang="en-GB" sz="2000" dirty="0">
                <a:solidFill>
                  <a:schemeClr val="dk1"/>
                </a:solidFill>
                <a:latin typeface="Century Gothic"/>
                <a:ea typeface="Century Gothic"/>
                <a:cs typeface="Century Gothic"/>
                <a:sym typeface="Century Gothic"/>
              </a:rPr>
              <a:t>Explain what is meant by E10 petrol. </a:t>
            </a:r>
            <a:endParaRPr lang="en-GB" sz="2000" b="0" i="0" u="none" strike="noStrike" cap="none" dirty="0">
              <a:solidFill>
                <a:schemeClr val="dk1"/>
              </a:solidFill>
              <a:latin typeface="Century Gothic"/>
              <a:ea typeface="Century Gothic"/>
              <a:cs typeface="Century Gothic"/>
              <a:sym typeface="Century Gothic"/>
            </a:endParaRPr>
          </a:p>
          <a:p>
            <a:pPr marL="457200" lvl="0" indent="-457200">
              <a:buClr>
                <a:schemeClr val="dk1"/>
              </a:buClr>
              <a:buSzPct val="100000"/>
              <a:buFont typeface="+mj-lt"/>
              <a:buAutoNum type="arabicPeriod"/>
            </a:pPr>
            <a:r>
              <a:rPr lang="en-GB" sz="2000" dirty="0">
                <a:solidFill>
                  <a:schemeClr val="dk1"/>
                </a:solidFill>
                <a:latin typeface="Century Gothic"/>
                <a:sym typeface="Century Gothic"/>
              </a:rPr>
              <a:t>Explain why ethanol obtained from fermentation is a renewable resource.</a:t>
            </a:r>
          </a:p>
          <a:p>
            <a:pPr marL="457200" lvl="0" indent="-457200">
              <a:buClr>
                <a:schemeClr val="dk1"/>
              </a:buClr>
              <a:buSzPct val="100000"/>
              <a:buFont typeface="+mj-lt"/>
              <a:buAutoNum type="arabicPeriod"/>
            </a:pPr>
            <a:r>
              <a:rPr lang="en-GB" sz="2000" dirty="0">
                <a:solidFill>
                  <a:schemeClr val="dk1"/>
                </a:solidFill>
                <a:latin typeface="Century Gothic"/>
                <a:sym typeface="Century Gothic"/>
              </a:rPr>
              <a:t>Explain why ethanol obtained from ethene is not a renewable resource. </a:t>
            </a:r>
          </a:p>
        </p:txBody>
      </p:sp>
      <p:pic>
        <p:nvPicPr>
          <p:cNvPr id="2" name="Picture 1" descr="Icon&#10;&#10;Description automatically generated">
            <a:extLst>
              <a:ext uri="{FF2B5EF4-FFF2-40B4-BE49-F238E27FC236}">
                <a16:creationId xmlns:a16="http://schemas.microsoft.com/office/drawing/2014/main" id="{B0C1B3DC-842B-5D53-B736-21A6E4F95669}"/>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0680335" y="5513946"/>
            <a:ext cx="707013" cy="1175908"/>
          </a:xfrm>
          <a:prstGeom prst="rect">
            <a:avLst/>
          </a:prstGeom>
        </p:spPr>
      </p:pic>
      <p:pic>
        <p:nvPicPr>
          <p:cNvPr id="1030" name="Picture 6" descr="Royalty-free diesel fuel photos free download | Pxfuel">
            <a:extLst>
              <a:ext uri="{FF2B5EF4-FFF2-40B4-BE49-F238E27FC236}">
                <a16:creationId xmlns:a16="http://schemas.microsoft.com/office/drawing/2014/main" id="{32972424-6EF5-B7D5-CF31-AA4E85FB7D62}"/>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2849" t="9563" b="24863"/>
          <a:stretch/>
        </p:blipFill>
        <p:spPr bwMode="auto">
          <a:xfrm>
            <a:off x="8703734" y="135467"/>
            <a:ext cx="2694516" cy="1524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0188095C-9458-C614-B20A-FE09EB2D4093}"/>
              </a:ext>
            </a:extLst>
          </p:cNvPr>
          <p:cNvSpPr txBox="1"/>
          <p:nvPr/>
        </p:nvSpPr>
        <p:spPr>
          <a:xfrm>
            <a:off x="342899" y="1269509"/>
            <a:ext cx="10951633" cy="3108543"/>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Read Now:</a:t>
            </a:r>
          </a:p>
          <a:p>
            <a:pPr marL="0" marR="0" lvl="0" indent="0" algn="l" rtl="0">
              <a:lnSpc>
                <a:spcPct val="100000"/>
              </a:lnSpc>
              <a:spcBef>
                <a:spcPts val="0"/>
              </a:spcBef>
              <a:spcAft>
                <a:spcPts val="0"/>
              </a:spcAft>
              <a:buClr>
                <a:srgbClr val="000000"/>
              </a:buClr>
              <a:buSzPts val="2400"/>
              <a:buFont typeface="Arial"/>
              <a:buNone/>
            </a:pPr>
            <a:endParaRPr lang="en-GB" sz="1200" b="1" dirty="0">
              <a:solidFill>
                <a:schemeClr val="dk1"/>
              </a:solidFill>
              <a:latin typeface="Century Gothic"/>
              <a:ea typeface="Century Gothic"/>
              <a:cs typeface="Century Gothic"/>
              <a:sym typeface="Century Gothic"/>
            </a:endParaRPr>
          </a:p>
          <a:p>
            <a:pPr lvl="0" algn="just">
              <a:buClr>
                <a:srgbClr val="000000"/>
              </a:buClr>
              <a:buSzPts val="2400"/>
            </a:pPr>
            <a:r>
              <a:rPr lang="en-GB" sz="2000" dirty="0">
                <a:solidFill>
                  <a:schemeClr val="dk1"/>
                </a:solidFill>
                <a:latin typeface="Century Gothic"/>
                <a:ea typeface="Arial"/>
                <a:cs typeface="Arial"/>
                <a:sym typeface="Century Gothic"/>
              </a:rPr>
              <a:t>Ethanol can be added to petrol for use as fuel for vehicles. This has become much more common since the 1990s, but particularly since 2005. Most petrol that you find at petrol stations is labelled ‘E10’, which means that it contains at least 10% ethanol. This is thought to slightly reduce the effects of burning fossil fuels on global warming, but only if the ethanol is produced through fermentation. This is when crops are grown as biofuels and therefore absorb carbon dioxide while they are growing. However, often ethanol is made from ethene, which is not a renewable resource as it is obtained from crude oil through fractional distillation and cracking. </a:t>
            </a:r>
            <a:endParaRPr lang="en-GB" sz="2400" dirty="0">
              <a:solidFill>
                <a:schemeClr val="dk1"/>
              </a:solidFill>
              <a:latin typeface="Century Gothic"/>
              <a:ea typeface="Century Gothic"/>
              <a:cs typeface="Century Gothic"/>
              <a:sym typeface="Century Gothic"/>
            </a:endParaRPr>
          </a:p>
        </p:txBody>
      </p:sp>
    </p:spTree>
    <p:extLst>
      <p:ext uri="{BB962C8B-B14F-4D97-AF65-F5344CB8AC3E}">
        <p14:creationId xmlns:p14="http://schemas.microsoft.com/office/powerpoint/2010/main" val="3117368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Oil Drill vector and picture">
            <a:extLst>
              <a:ext uri="{FF2B5EF4-FFF2-40B4-BE49-F238E27FC236}">
                <a16:creationId xmlns:a16="http://schemas.microsoft.com/office/drawing/2014/main" id="{74B846C5-EDAA-CD10-0807-126B9A0D6A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7563" y="141198"/>
            <a:ext cx="5024437" cy="47165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C5.1.9</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8" y="1315006"/>
            <a:ext cx="7585405" cy="1217993"/>
          </a:xfrm>
        </p:spPr>
        <p:txBody>
          <a:bodyPr/>
          <a:lstStyle/>
          <a:p>
            <a:r>
              <a:rPr lang="en-US" dirty="0">
                <a:latin typeface="Century Gothic" panose="020B0502020202020204" pitchFamily="34" charset="0"/>
              </a:rPr>
              <a:t>Taking it Further: Producing Ethanol from Ethene</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15/08/2024</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6" name="Picture 5" descr="Icon&#10;&#10;Description automatically generated">
            <a:extLst>
              <a:ext uri="{FF2B5EF4-FFF2-40B4-BE49-F238E27FC236}">
                <a16:creationId xmlns:a16="http://schemas.microsoft.com/office/drawing/2014/main" id="{6E254017-DA6F-85AD-984A-DDD489F4D9F6}"/>
              </a:ext>
            </a:extLst>
          </p:cNvPr>
          <p:cNvPicPr>
            <a:picLocks noChangeAspect="1"/>
          </p:cNvPicPr>
          <p:nvPr/>
        </p:nvPicPr>
        <p:blipFill>
          <a:blip r:embed="rId4">
            <a:clrChange>
              <a:clrFrom>
                <a:srgbClr val="FEFEFE"/>
              </a:clrFrom>
              <a:clrTo>
                <a:srgbClr val="FEFEFE">
                  <a:alpha val="0"/>
                </a:srgbClr>
              </a:clrTo>
            </a:clrChange>
          </a:blip>
          <a:stretch>
            <a:fillRect/>
          </a:stretch>
        </p:blipFill>
        <p:spPr>
          <a:xfrm>
            <a:off x="10634134" y="5048010"/>
            <a:ext cx="707013" cy="1175908"/>
          </a:xfrm>
          <a:prstGeom prst="rect">
            <a:avLst/>
          </a:prstGeom>
        </p:spPr>
      </p:pic>
      <p:sp>
        <p:nvSpPr>
          <p:cNvPr id="13" name="TextBox 1">
            <a:extLst>
              <a:ext uri="{FF2B5EF4-FFF2-40B4-BE49-F238E27FC236}">
                <a16:creationId xmlns:a16="http://schemas.microsoft.com/office/drawing/2014/main" id="{DFF6E4B6-4F29-45E2-438B-D0E76AD1C8B8}"/>
              </a:ext>
            </a:extLst>
          </p:cNvPr>
          <p:cNvSpPr txBox="1"/>
          <p:nvPr/>
        </p:nvSpPr>
        <p:spPr>
          <a:xfrm>
            <a:off x="252628" y="4477450"/>
            <a:ext cx="7108292" cy="2585323"/>
          </a:xfrm>
          <a:prstGeom prst="rect">
            <a:avLst/>
          </a:prstGeom>
          <a:noFill/>
        </p:spPr>
        <p:txBody>
          <a:bodyPr wrap="square" lIns="91440" tIns="45720" rIns="91440" bIns="45720" numCol="1"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.1.1 Prior Knowledge Review</a:t>
            </a: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.1.2 </a:t>
            </a:r>
            <a:r>
              <a:rPr lang="en-US" sz="1600" dirty="0">
                <a:solidFill>
                  <a:srgbClr val="000000"/>
                </a:solidFill>
                <a:latin typeface="Century Gothic" panose="020B0502020202020204" pitchFamily="34" charset="0"/>
                <a:cs typeface="Arial"/>
                <a:sym typeface="Arial"/>
              </a:rPr>
              <a:t>Crude Oil and Hydrocarbons</a:t>
            </a:r>
            <a:endPar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.1.3 </a:t>
            </a:r>
            <a:r>
              <a:rPr lang="en-US" sz="1600" dirty="0">
                <a:solidFill>
                  <a:srgbClr val="000000"/>
                </a:solidFill>
                <a:latin typeface="Century Gothic" panose="020B0502020202020204" pitchFamily="34" charset="0"/>
                <a:cs typeface="Arial"/>
                <a:sym typeface="Arial"/>
              </a:rPr>
              <a:t>Fractional Distillation</a:t>
            </a:r>
            <a:endPar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.1.4 Combustion of Hydrocarbons</a:t>
            </a: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.1.5 </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Cracking</a:t>
            </a:r>
            <a:endParaRPr lang="en-US" sz="1600" i="0" u="none" strike="noStrike" kern="1200" cap="none" spc="0" normalizeH="0" baseline="0" noProof="0" dirty="0">
              <a:ln>
                <a:noFill/>
              </a:ln>
              <a:solidFill>
                <a:srgbClr val="000000"/>
              </a:solidFill>
              <a:effectLst/>
              <a:uLnTx/>
              <a:uFillTx/>
              <a:latin typeface="Century Gothic"/>
              <a:cs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.1.6</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 Taking it Further: Alkenes</a:t>
            </a:r>
            <a:endPar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.1.7 Taking it Further: Alcohols</a:t>
            </a:r>
            <a:endParaRPr lang="en-US" sz="1600" dirty="0">
              <a:solidFill>
                <a:srgbClr val="000000"/>
              </a:solidFill>
              <a:latin typeface="Century Gothic" panose="020B0502020202020204" pitchFamily="34" charset="0"/>
              <a:cs typeface="Arial"/>
              <a:sym typeface="Arial"/>
            </a:endParaRPr>
          </a:p>
          <a:p>
            <a:pPr>
              <a:defRPr/>
            </a:pPr>
            <a:r>
              <a:rPr lang="en-US" sz="1600" dirty="0">
                <a:solidFill>
                  <a:srgbClr val="000000"/>
                </a:solidFill>
                <a:latin typeface="Century Gothic" panose="020B0502020202020204" pitchFamily="34" charset="0"/>
                <a:cs typeface="Arial"/>
                <a:sym typeface="Arial"/>
              </a:rPr>
              <a:t>C5.1.8 Taking it Further: Producing Ethanol by Fermentation</a:t>
            </a:r>
          </a:p>
          <a:p>
            <a:pPr marL="285750" indent="-285750">
              <a:buFont typeface="Wingdings" pitchFamily="2" charset="2"/>
              <a:buChar char="Ø"/>
              <a:defRPr/>
            </a:pPr>
            <a:r>
              <a:rPr lang="en-US" b="1" i="0" u="none" strike="noStrike" kern="1200" cap="none" spc="0" normalizeH="0" baseline="0" noProof="0" dirty="0">
                <a:ln>
                  <a:noFill/>
                </a:ln>
                <a:solidFill>
                  <a:srgbClr val="000000"/>
                </a:solidFill>
                <a:effectLst/>
                <a:uLnTx/>
                <a:uFillTx/>
                <a:latin typeface="Century Gothic" panose="020B0502020202020204" pitchFamily="34" charset="0"/>
                <a:cs typeface="Arial"/>
                <a:sym typeface="Arial"/>
              </a:rPr>
              <a:t>C5.1.9 Taking it Further: Producing Ethanol from Ethene</a:t>
            </a:r>
            <a:endParaRPr lang="en-US" sz="2000" b="1" i="0" u="none" strike="noStrike" kern="1200" cap="none" spc="0" normalizeH="0" baseline="0" noProof="0" dirty="0">
              <a:ln>
                <a:noFill/>
              </a:ln>
              <a:solidFill>
                <a:srgbClr val="000000"/>
              </a:solidFill>
              <a:effectLst/>
              <a:uLnTx/>
              <a:uFillTx/>
              <a:latin typeface="Century Gothic"/>
              <a:cs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pic>
        <p:nvPicPr>
          <p:cNvPr id="16" name="Picture 15" descr="Icon&#10;&#10;Description automatically generated">
            <a:extLst>
              <a:ext uri="{FF2B5EF4-FFF2-40B4-BE49-F238E27FC236}">
                <a16:creationId xmlns:a16="http://schemas.microsoft.com/office/drawing/2014/main" id="{3D523B98-2CCF-B9EA-A28B-707A70625B8E}"/>
              </a:ext>
            </a:extLst>
          </p:cNvPr>
          <p:cNvPicPr>
            <a:picLocks noChangeAspect="1"/>
          </p:cNvPicPr>
          <p:nvPr/>
        </p:nvPicPr>
        <p:blipFill>
          <a:blip r:embed="rId5"/>
          <a:stretch>
            <a:fillRect/>
          </a:stretch>
        </p:blipFill>
        <p:spPr>
          <a:xfrm>
            <a:off x="9733182" y="1458768"/>
            <a:ext cx="972917" cy="502350"/>
          </a:xfrm>
          <a:prstGeom prst="rect">
            <a:avLst/>
          </a:prstGeom>
        </p:spPr>
      </p:pic>
      <p:sp>
        <p:nvSpPr>
          <p:cNvPr id="5" name="TextBox 4">
            <a:extLst>
              <a:ext uri="{FF2B5EF4-FFF2-40B4-BE49-F238E27FC236}">
                <a16:creationId xmlns:a16="http://schemas.microsoft.com/office/drawing/2014/main" id="{D027574B-8C8A-AD89-196A-B7C80DA9E9DA}"/>
              </a:ext>
            </a:extLst>
          </p:cNvPr>
          <p:cNvSpPr txBox="1"/>
          <p:nvPr/>
        </p:nvSpPr>
        <p:spPr>
          <a:xfrm>
            <a:off x="4733925" y="4426774"/>
            <a:ext cx="6496050"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C5.1.10 Taking it Further: Carboxylic Acids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C5.1.11 Taking it Further: Esters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C5.1.12 Polymers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C5.1.13 Taking it Further: Addition Polymerisation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C5.1.14 Taking it Further: Condensation Polymerisation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C5.1.15 Taking it Further: Naturally Occurring Polymers</a:t>
            </a:r>
          </a:p>
        </p:txBody>
      </p:sp>
    </p:spTree>
    <p:extLst>
      <p:ext uri="{BB962C8B-B14F-4D97-AF65-F5344CB8AC3E}">
        <p14:creationId xmlns:p14="http://schemas.microsoft.com/office/powerpoint/2010/main" val="997242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9201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Describe how ethanol can be made from ethene</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conditions required for hydration of ethene</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Evaluate the advantages and disadvantages of different methods of ethanol production</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2398236" cy="76961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catalyst</a:t>
            </a:r>
          </a:p>
        </p:txBody>
      </p:sp>
      <p:sp>
        <p:nvSpPr>
          <p:cNvPr id="6" name="Rectangle 5">
            <a:extLst>
              <a:ext uri="{FF2B5EF4-FFF2-40B4-BE49-F238E27FC236}">
                <a16:creationId xmlns:a16="http://schemas.microsoft.com/office/drawing/2014/main" id="{F4415590-7397-9082-FD03-C785D48692FC}"/>
              </a:ext>
            </a:extLst>
          </p:cNvPr>
          <p:cNvSpPr/>
          <p:nvPr/>
        </p:nvSpPr>
        <p:spPr>
          <a:xfrm>
            <a:off x="2004394" y="5007458"/>
            <a:ext cx="1772476" cy="67896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ethanol</a:t>
            </a:r>
          </a:p>
        </p:txBody>
      </p:sp>
      <p:sp>
        <p:nvSpPr>
          <p:cNvPr id="5" name="Rectangle 4">
            <a:extLst>
              <a:ext uri="{FF2B5EF4-FFF2-40B4-BE49-F238E27FC236}">
                <a16:creationId xmlns:a16="http://schemas.microsoft.com/office/drawing/2014/main" id="{256AC14D-8E50-740F-1DA9-E031CE12D4BD}"/>
              </a:ext>
            </a:extLst>
          </p:cNvPr>
          <p:cNvSpPr/>
          <p:nvPr/>
        </p:nvSpPr>
        <p:spPr>
          <a:xfrm>
            <a:off x="3836505" y="5000402"/>
            <a:ext cx="2087777" cy="68913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ethene</a:t>
            </a:r>
          </a:p>
        </p:txBody>
      </p:sp>
      <p:sp>
        <p:nvSpPr>
          <p:cNvPr id="7" name="Rectangle 6">
            <a:extLst>
              <a:ext uri="{FF2B5EF4-FFF2-40B4-BE49-F238E27FC236}">
                <a16:creationId xmlns:a16="http://schemas.microsoft.com/office/drawing/2014/main" id="{721D3180-3077-A645-EE0D-E910FF436CA9}"/>
              </a:ext>
            </a:extLst>
          </p:cNvPr>
          <p:cNvSpPr/>
          <p:nvPr/>
        </p:nvSpPr>
        <p:spPr>
          <a:xfrm>
            <a:off x="5972158" y="5000402"/>
            <a:ext cx="2834493" cy="68913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hydration</a:t>
            </a:r>
          </a:p>
        </p:txBody>
      </p:sp>
      <p:sp>
        <p:nvSpPr>
          <p:cNvPr id="12" name="Rectangle 11">
            <a:extLst>
              <a:ext uri="{FF2B5EF4-FFF2-40B4-BE49-F238E27FC236}">
                <a16:creationId xmlns:a16="http://schemas.microsoft.com/office/drawing/2014/main" id="{E977144D-1BC5-68A1-AD8D-AFD769D90983}"/>
              </a:ext>
            </a:extLst>
          </p:cNvPr>
          <p:cNvSpPr/>
          <p:nvPr/>
        </p:nvSpPr>
        <p:spPr>
          <a:xfrm>
            <a:off x="4441666" y="5751723"/>
            <a:ext cx="2516980" cy="7635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continuous</a:t>
            </a:r>
          </a:p>
        </p:txBody>
      </p:sp>
    </p:spTree>
    <p:extLst>
      <p:ext uri="{BB962C8B-B14F-4D97-AF65-F5344CB8AC3E}">
        <p14:creationId xmlns:p14="http://schemas.microsoft.com/office/powerpoint/2010/main" val="2552635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a:t>
            </a:r>
            <a:r>
              <a:rPr lang="en-GB" sz="2400" b="1" dirty="0">
                <a:solidFill>
                  <a:schemeClr val="dk1"/>
                </a:solidFill>
                <a:latin typeface="Century Gothic"/>
                <a:ea typeface="Century Gothic"/>
                <a:cs typeface="Century Gothic"/>
                <a:sym typeface="Century Gothic"/>
              </a:rPr>
              <a:t>pre-unit quiz</a:t>
            </a:r>
            <a:r>
              <a:rPr lang="en-GB" sz="2400" dirty="0">
                <a:solidFill>
                  <a:schemeClr val="dk1"/>
                </a:solidFill>
                <a:latin typeface="Century Gothic"/>
                <a:ea typeface="Century Gothic"/>
                <a:cs typeface="Century Gothic"/>
                <a:sym typeface="Century Gothic"/>
              </a:rPr>
              <a: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a:xfrm>
            <a:off x="491072" y="-4504"/>
            <a:ext cx="10620000" cy="720000"/>
          </a:xfrm>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3" name="Picture 2" descr="Graphical user interface, text, application, email&#10;&#10;Description automatically generated">
            <a:extLst>
              <a:ext uri="{FF2B5EF4-FFF2-40B4-BE49-F238E27FC236}">
                <a16:creationId xmlns:a16="http://schemas.microsoft.com/office/drawing/2014/main" id="{357D95A9-3D16-16CB-42DE-1C5853AF45BB}"/>
              </a:ext>
            </a:extLst>
          </p:cNvPr>
          <p:cNvPicPr>
            <a:picLocks noChangeAspect="1"/>
          </p:cNvPicPr>
          <p:nvPr/>
        </p:nvPicPr>
        <p:blipFill>
          <a:blip r:embed="rId3"/>
          <a:stretch>
            <a:fillRect/>
          </a:stretch>
        </p:blipFill>
        <p:spPr>
          <a:xfrm>
            <a:off x="6824132" y="4184650"/>
            <a:ext cx="4572000" cy="2552700"/>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70E4A-0C56-9639-7DE2-0E524DC14387}"/>
              </a:ext>
            </a:extLst>
          </p:cNvPr>
          <p:cNvSpPr>
            <a:spLocks noGrp="1"/>
          </p:cNvSpPr>
          <p:nvPr>
            <p:ph type="title"/>
          </p:nvPr>
        </p:nvSpPr>
        <p:spPr/>
        <p:txBody>
          <a:bodyPr/>
          <a:lstStyle/>
          <a:p>
            <a:r>
              <a:rPr lang="en-GB" dirty="0">
                <a:latin typeface="Century Gothic" panose="020B0502020202020204" pitchFamily="34" charset="0"/>
              </a:rPr>
              <a:t>Ethanol</a:t>
            </a:r>
          </a:p>
        </p:txBody>
      </p:sp>
      <p:sp>
        <p:nvSpPr>
          <p:cNvPr id="3" name="TextBox 2">
            <a:extLst>
              <a:ext uri="{FF2B5EF4-FFF2-40B4-BE49-F238E27FC236}">
                <a16:creationId xmlns:a16="http://schemas.microsoft.com/office/drawing/2014/main" id="{5D3FCD81-F4CD-7358-35F2-0FC0B2C4B590}"/>
              </a:ext>
            </a:extLst>
          </p:cNvPr>
          <p:cNvSpPr txBox="1"/>
          <p:nvPr/>
        </p:nvSpPr>
        <p:spPr>
          <a:xfrm>
            <a:off x="445943" y="953945"/>
            <a:ext cx="11067770" cy="461665"/>
          </a:xfrm>
          <a:prstGeom prst="rect">
            <a:avLst/>
          </a:prstGeom>
          <a:noFill/>
        </p:spPr>
        <p:txBody>
          <a:bodyPr wrap="square" rtlCol="0">
            <a:spAutoFit/>
          </a:bodyPr>
          <a:lstStyle/>
          <a:p>
            <a:r>
              <a:rPr lang="en-GB" sz="2400" dirty="0">
                <a:latin typeface="Century Gothic" panose="020B0502020202020204" pitchFamily="34" charset="0"/>
              </a:rPr>
              <a:t>Ethanol is an </a:t>
            </a:r>
            <a:r>
              <a:rPr lang="en-GB" sz="2400" b="1" dirty="0">
                <a:latin typeface="Century Gothic" panose="020B0502020202020204" pitchFamily="34" charset="0"/>
              </a:rPr>
              <a:t>alcohol</a:t>
            </a:r>
            <a:r>
              <a:rPr lang="en-GB" sz="2400" dirty="0">
                <a:latin typeface="Century Gothic" panose="020B0502020202020204" pitchFamily="34" charset="0"/>
              </a:rPr>
              <a:t>.</a:t>
            </a:r>
            <a:endParaRPr lang="en-GB" sz="2400" b="1" dirty="0">
              <a:latin typeface="Century Gothic" panose="020B0502020202020204" pitchFamily="34" charset="0"/>
            </a:endParaRPr>
          </a:p>
        </p:txBody>
      </p:sp>
      <p:sp>
        <p:nvSpPr>
          <p:cNvPr id="11" name="TextBox 10">
            <a:extLst>
              <a:ext uri="{FF2B5EF4-FFF2-40B4-BE49-F238E27FC236}">
                <a16:creationId xmlns:a16="http://schemas.microsoft.com/office/drawing/2014/main" id="{D7866F4C-4F3C-A90A-87F5-EFA63DCE3158}"/>
              </a:ext>
            </a:extLst>
          </p:cNvPr>
          <p:cNvSpPr txBox="1"/>
          <p:nvPr/>
        </p:nvSpPr>
        <p:spPr>
          <a:xfrm>
            <a:off x="8407296" y="1002151"/>
            <a:ext cx="1555134" cy="461665"/>
          </a:xfrm>
          <a:prstGeom prst="rect">
            <a:avLst/>
          </a:prstGeom>
          <a:noFill/>
        </p:spPr>
        <p:txBody>
          <a:bodyPr wrap="square" rtlCol="0">
            <a:spAutoFit/>
          </a:bodyPr>
          <a:lstStyle/>
          <a:p>
            <a:r>
              <a:rPr lang="en-GB" sz="2400" b="1" dirty="0">
                <a:latin typeface="Century Gothic" panose="020B0502020202020204" pitchFamily="34" charset="0"/>
              </a:rPr>
              <a:t>Eth</a:t>
            </a:r>
            <a:r>
              <a:rPr lang="en-GB" sz="2400" b="1" u="sng" dirty="0">
                <a:latin typeface="Century Gothic" panose="020B0502020202020204" pitchFamily="34" charset="0"/>
              </a:rPr>
              <a:t>anol</a:t>
            </a:r>
            <a:endParaRPr lang="en-GB" sz="2400" u="sng" dirty="0">
              <a:latin typeface="Century Gothic" panose="020B0502020202020204" pitchFamily="34" charset="0"/>
            </a:endParaRPr>
          </a:p>
        </p:txBody>
      </p:sp>
      <p:cxnSp>
        <p:nvCxnSpPr>
          <p:cNvPr id="87" name="Straight Connector 86">
            <a:extLst>
              <a:ext uri="{FF2B5EF4-FFF2-40B4-BE49-F238E27FC236}">
                <a16:creationId xmlns:a16="http://schemas.microsoft.com/office/drawing/2014/main" id="{6F7B4972-409B-DB47-E051-AD0F944D52D0}"/>
              </a:ext>
            </a:extLst>
          </p:cNvPr>
          <p:cNvCxnSpPr/>
          <p:nvPr/>
        </p:nvCxnSpPr>
        <p:spPr>
          <a:xfrm>
            <a:off x="8631755" y="2561940"/>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133C9377-EE13-D2CB-A7C7-849598DD3718}"/>
              </a:ext>
            </a:extLst>
          </p:cNvPr>
          <p:cNvCxnSpPr/>
          <p:nvPr/>
        </p:nvCxnSpPr>
        <p:spPr>
          <a:xfrm>
            <a:off x="8655421" y="3204197"/>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4BA61065-3EFA-05E0-51C6-211CE7613DCA}"/>
              </a:ext>
            </a:extLst>
          </p:cNvPr>
          <p:cNvSpPr txBox="1"/>
          <p:nvPr/>
        </p:nvSpPr>
        <p:spPr>
          <a:xfrm>
            <a:off x="8448592" y="3421911"/>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90" name="TextBox 89">
            <a:extLst>
              <a:ext uri="{FF2B5EF4-FFF2-40B4-BE49-F238E27FC236}">
                <a16:creationId xmlns:a16="http://schemas.microsoft.com/office/drawing/2014/main" id="{7AF2DE04-A879-B8ED-28FE-3686D6659AE6}"/>
              </a:ext>
            </a:extLst>
          </p:cNvPr>
          <p:cNvSpPr txBox="1"/>
          <p:nvPr/>
        </p:nvSpPr>
        <p:spPr>
          <a:xfrm>
            <a:off x="8428712" y="2768768"/>
            <a:ext cx="434734"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C</a:t>
            </a:r>
          </a:p>
        </p:txBody>
      </p:sp>
      <p:sp>
        <p:nvSpPr>
          <p:cNvPr id="91" name="TextBox 90">
            <a:extLst>
              <a:ext uri="{FF2B5EF4-FFF2-40B4-BE49-F238E27FC236}">
                <a16:creationId xmlns:a16="http://schemas.microsoft.com/office/drawing/2014/main" id="{5DEA54B3-7235-7E86-C60C-AB9796C03002}"/>
              </a:ext>
            </a:extLst>
          </p:cNvPr>
          <p:cNvSpPr txBox="1"/>
          <p:nvPr/>
        </p:nvSpPr>
        <p:spPr>
          <a:xfrm>
            <a:off x="8479353" y="2115626"/>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92" name="Straight Connector 91">
            <a:extLst>
              <a:ext uri="{FF2B5EF4-FFF2-40B4-BE49-F238E27FC236}">
                <a16:creationId xmlns:a16="http://schemas.microsoft.com/office/drawing/2014/main" id="{8AC38126-B2E2-5DEA-C5B0-7656BE84E28D}"/>
              </a:ext>
            </a:extLst>
          </p:cNvPr>
          <p:cNvCxnSpPr>
            <a:cxnSpLocks/>
          </p:cNvCxnSpPr>
          <p:nvPr/>
        </p:nvCxnSpPr>
        <p:spPr>
          <a:xfrm flipH="1">
            <a:off x="8829589" y="2979383"/>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28ED377E-32A3-2B0D-B644-079BFD1C39A7}"/>
              </a:ext>
            </a:extLst>
          </p:cNvPr>
          <p:cNvCxnSpPr/>
          <p:nvPr/>
        </p:nvCxnSpPr>
        <p:spPr>
          <a:xfrm>
            <a:off x="9300990" y="2555314"/>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3E2D5443-8B3E-81D3-648C-52FB852FDC98}"/>
              </a:ext>
            </a:extLst>
          </p:cNvPr>
          <p:cNvCxnSpPr/>
          <p:nvPr/>
        </p:nvCxnSpPr>
        <p:spPr>
          <a:xfrm>
            <a:off x="9324656" y="3197571"/>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4D363AF0-A5DF-A0E7-54BA-6CE202091625}"/>
              </a:ext>
            </a:extLst>
          </p:cNvPr>
          <p:cNvSpPr txBox="1"/>
          <p:nvPr/>
        </p:nvSpPr>
        <p:spPr>
          <a:xfrm>
            <a:off x="9117827" y="3415285"/>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96" name="TextBox 95">
            <a:extLst>
              <a:ext uri="{FF2B5EF4-FFF2-40B4-BE49-F238E27FC236}">
                <a16:creationId xmlns:a16="http://schemas.microsoft.com/office/drawing/2014/main" id="{8BB674CC-23C7-1E2E-A270-2DF236D2AE96}"/>
              </a:ext>
            </a:extLst>
          </p:cNvPr>
          <p:cNvSpPr txBox="1"/>
          <p:nvPr/>
        </p:nvSpPr>
        <p:spPr>
          <a:xfrm>
            <a:off x="9078068" y="2762142"/>
            <a:ext cx="434734"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C</a:t>
            </a:r>
          </a:p>
        </p:txBody>
      </p:sp>
      <p:sp>
        <p:nvSpPr>
          <p:cNvPr id="97" name="TextBox 96">
            <a:extLst>
              <a:ext uri="{FF2B5EF4-FFF2-40B4-BE49-F238E27FC236}">
                <a16:creationId xmlns:a16="http://schemas.microsoft.com/office/drawing/2014/main" id="{E9238926-402E-7368-4F58-53F7204CCB4E}"/>
              </a:ext>
            </a:extLst>
          </p:cNvPr>
          <p:cNvSpPr txBox="1"/>
          <p:nvPr/>
        </p:nvSpPr>
        <p:spPr>
          <a:xfrm>
            <a:off x="9148588" y="2109000"/>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24" name="TextBox 23">
            <a:extLst>
              <a:ext uri="{FF2B5EF4-FFF2-40B4-BE49-F238E27FC236}">
                <a16:creationId xmlns:a16="http://schemas.microsoft.com/office/drawing/2014/main" id="{A5B6DFDF-A167-206F-2EEE-C81E7809EB9F}"/>
              </a:ext>
            </a:extLst>
          </p:cNvPr>
          <p:cNvSpPr txBox="1"/>
          <p:nvPr/>
        </p:nvSpPr>
        <p:spPr>
          <a:xfrm>
            <a:off x="8452484" y="1475862"/>
            <a:ext cx="1555134" cy="461665"/>
          </a:xfrm>
          <a:prstGeom prst="rect">
            <a:avLst/>
          </a:prstGeom>
          <a:noFill/>
        </p:spPr>
        <p:txBody>
          <a:bodyPr wrap="square" rtlCol="0">
            <a:spAutoFit/>
          </a:bodyPr>
          <a:lstStyle/>
          <a:p>
            <a:r>
              <a:rPr lang="en-GB" sz="2400" b="1" dirty="0">
                <a:latin typeface="Century Gothic" panose="020B0502020202020204" pitchFamily="34" charset="0"/>
              </a:rPr>
              <a:t>C</a:t>
            </a:r>
            <a:r>
              <a:rPr lang="en-GB" sz="2400" b="1" baseline="-25000" dirty="0">
                <a:latin typeface="Century Gothic" panose="020B0502020202020204" pitchFamily="34" charset="0"/>
              </a:rPr>
              <a:t>2</a:t>
            </a:r>
            <a:r>
              <a:rPr lang="en-GB" sz="2400" b="1" dirty="0">
                <a:latin typeface="Century Gothic" panose="020B0502020202020204" pitchFamily="34" charset="0"/>
              </a:rPr>
              <a:t>H</a:t>
            </a:r>
            <a:r>
              <a:rPr lang="en-GB" sz="2400" b="1" baseline="-25000" dirty="0">
                <a:latin typeface="Century Gothic" panose="020B0502020202020204" pitchFamily="34" charset="0"/>
              </a:rPr>
              <a:t>5</a:t>
            </a:r>
            <a:r>
              <a:rPr lang="en-GB" sz="2400" b="1" dirty="0">
                <a:latin typeface="Century Gothic" panose="020B0502020202020204" pitchFamily="34" charset="0"/>
              </a:rPr>
              <a:t>OH</a:t>
            </a:r>
            <a:endParaRPr lang="en-GB" sz="2400" baseline="-25000" dirty="0">
              <a:latin typeface="Century Gothic" panose="020B0502020202020204" pitchFamily="34" charset="0"/>
            </a:endParaRPr>
          </a:p>
        </p:txBody>
      </p:sp>
      <p:sp>
        <p:nvSpPr>
          <p:cNvPr id="25" name="TextBox 24">
            <a:extLst>
              <a:ext uri="{FF2B5EF4-FFF2-40B4-BE49-F238E27FC236}">
                <a16:creationId xmlns:a16="http://schemas.microsoft.com/office/drawing/2014/main" id="{21C0C91F-82F8-AED3-E6E0-F4E1E9C8DA73}"/>
              </a:ext>
            </a:extLst>
          </p:cNvPr>
          <p:cNvSpPr txBox="1"/>
          <p:nvPr/>
        </p:nvSpPr>
        <p:spPr>
          <a:xfrm>
            <a:off x="7789481" y="2743582"/>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26" name="Straight Connector 25">
            <a:extLst>
              <a:ext uri="{FF2B5EF4-FFF2-40B4-BE49-F238E27FC236}">
                <a16:creationId xmlns:a16="http://schemas.microsoft.com/office/drawing/2014/main" id="{ADC3725A-F352-8F2A-E3FB-05D0162C079E}"/>
              </a:ext>
            </a:extLst>
          </p:cNvPr>
          <p:cNvCxnSpPr>
            <a:cxnSpLocks/>
          </p:cNvCxnSpPr>
          <p:nvPr/>
        </p:nvCxnSpPr>
        <p:spPr>
          <a:xfrm flipH="1">
            <a:off x="8147538" y="3001868"/>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F59BD25-C382-F2B2-91CC-0E0132CBDEC2}"/>
              </a:ext>
            </a:extLst>
          </p:cNvPr>
          <p:cNvCxnSpPr>
            <a:cxnSpLocks/>
          </p:cNvCxnSpPr>
          <p:nvPr/>
        </p:nvCxnSpPr>
        <p:spPr>
          <a:xfrm flipH="1">
            <a:off x="9449185" y="2984379"/>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1F82A99C-2418-CC1A-639B-5D58D3CC85D0}"/>
              </a:ext>
            </a:extLst>
          </p:cNvPr>
          <p:cNvSpPr txBox="1"/>
          <p:nvPr/>
        </p:nvSpPr>
        <p:spPr>
          <a:xfrm>
            <a:off x="9695731" y="2746081"/>
            <a:ext cx="44275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O</a:t>
            </a:r>
          </a:p>
        </p:txBody>
      </p:sp>
      <p:sp>
        <p:nvSpPr>
          <p:cNvPr id="29" name="TextBox 28">
            <a:extLst>
              <a:ext uri="{FF2B5EF4-FFF2-40B4-BE49-F238E27FC236}">
                <a16:creationId xmlns:a16="http://schemas.microsoft.com/office/drawing/2014/main" id="{596C00EC-7334-D212-1C3E-3382C65E7DD1}"/>
              </a:ext>
            </a:extLst>
          </p:cNvPr>
          <p:cNvSpPr txBox="1"/>
          <p:nvPr/>
        </p:nvSpPr>
        <p:spPr>
          <a:xfrm>
            <a:off x="10295338" y="2761071"/>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30" name="Straight Connector 29">
            <a:extLst>
              <a:ext uri="{FF2B5EF4-FFF2-40B4-BE49-F238E27FC236}">
                <a16:creationId xmlns:a16="http://schemas.microsoft.com/office/drawing/2014/main" id="{7312D7B1-302D-4987-9BDE-A783D20CD6EF}"/>
              </a:ext>
            </a:extLst>
          </p:cNvPr>
          <p:cNvCxnSpPr>
            <a:cxnSpLocks/>
          </p:cNvCxnSpPr>
          <p:nvPr/>
        </p:nvCxnSpPr>
        <p:spPr>
          <a:xfrm flipH="1">
            <a:off x="10066280" y="2986878"/>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89E716D-98BA-0D17-7F1F-4B929ED3ACE1}"/>
              </a:ext>
            </a:extLst>
          </p:cNvPr>
          <p:cNvSpPr txBox="1"/>
          <p:nvPr/>
        </p:nvSpPr>
        <p:spPr>
          <a:xfrm>
            <a:off x="462876" y="1699012"/>
            <a:ext cx="4126057" cy="830997"/>
          </a:xfrm>
          <a:prstGeom prst="rect">
            <a:avLst/>
          </a:prstGeom>
          <a:noFill/>
        </p:spPr>
        <p:txBody>
          <a:bodyPr wrap="square" rtlCol="0">
            <a:spAutoFit/>
          </a:bodyPr>
          <a:lstStyle/>
          <a:p>
            <a:r>
              <a:rPr lang="en-GB" sz="2400" dirty="0">
                <a:latin typeface="Century Gothic" panose="020B0502020202020204" pitchFamily="34" charset="0"/>
              </a:rPr>
              <a:t>It is useful as a solvent, a fuel or in alcoholic drinks. </a:t>
            </a:r>
            <a:endParaRPr lang="en-GB" sz="2400" b="1" dirty="0">
              <a:latin typeface="Century Gothic" panose="020B0502020202020204" pitchFamily="34" charset="0"/>
            </a:endParaRPr>
          </a:p>
        </p:txBody>
      </p:sp>
      <p:sp>
        <p:nvSpPr>
          <p:cNvPr id="15" name="TextBox 14">
            <a:extLst>
              <a:ext uri="{FF2B5EF4-FFF2-40B4-BE49-F238E27FC236}">
                <a16:creationId xmlns:a16="http://schemas.microsoft.com/office/drawing/2014/main" id="{9BE4DB1E-961E-0CC7-A532-0223C4FA4CD2}"/>
              </a:ext>
            </a:extLst>
          </p:cNvPr>
          <p:cNvSpPr txBox="1"/>
          <p:nvPr/>
        </p:nvSpPr>
        <p:spPr>
          <a:xfrm>
            <a:off x="496742" y="2901279"/>
            <a:ext cx="5954858" cy="1938992"/>
          </a:xfrm>
          <a:prstGeom prst="rect">
            <a:avLst/>
          </a:prstGeom>
          <a:noFill/>
        </p:spPr>
        <p:txBody>
          <a:bodyPr wrap="square" rtlCol="0">
            <a:spAutoFit/>
          </a:bodyPr>
          <a:lstStyle/>
          <a:p>
            <a:r>
              <a:rPr lang="en-GB" sz="2400" dirty="0">
                <a:latin typeface="Century Gothic" panose="020B0502020202020204" pitchFamily="34" charset="0"/>
              </a:rPr>
              <a:t>It can be made in different ways:</a:t>
            </a:r>
          </a:p>
          <a:p>
            <a:endParaRPr lang="en-GB" sz="2400" dirty="0">
              <a:latin typeface="Century Gothic" panose="020B0502020202020204" pitchFamily="34" charset="0"/>
            </a:endParaRPr>
          </a:p>
          <a:p>
            <a:pPr marL="342900" indent="-342900">
              <a:buFont typeface="Arial" panose="020B0604020202020204" pitchFamily="34" charset="0"/>
              <a:buChar char="•"/>
            </a:pPr>
            <a:r>
              <a:rPr lang="en-GB" sz="2400" b="1" dirty="0">
                <a:latin typeface="Century Gothic" panose="020B0502020202020204" pitchFamily="34" charset="0"/>
              </a:rPr>
              <a:t>Fermentation</a:t>
            </a:r>
          </a:p>
          <a:p>
            <a:pPr marL="342900" indent="-342900">
              <a:buFont typeface="Arial" panose="020B0604020202020204" pitchFamily="34" charset="0"/>
              <a:buChar char="•"/>
            </a:pPr>
            <a:endParaRPr lang="en-GB" sz="2400" b="1" dirty="0">
              <a:latin typeface="Century Gothic" panose="020B0502020202020204" pitchFamily="34" charset="0"/>
            </a:endParaRPr>
          </a:p>
          <a:p>
            <a:pPr marL="342900" indent="-342900">
              <a:buFont typeface="Arial" panose="020B0604020202020204" pitchFamily="34" charset="0"/>
              <a:buChar char="•"/>
            </a:pPr>
            <a:r>
              <a:rPr lang="en-GB" sz="2400" b="1" dirty="0">
                <a:latin typeface="Century Gothic" panose="020B0502020202020204" pitchFamily="34" charset="0"/>
              </a:rPr>
              <a:t>Hydration of ethene</a:t>
            </a:r>
          </a:p>
        </p:txBody>
      </p:sp>
    </p:spTree>
    <p:extLst>
      <p:ext uri="{BB962C8B-B14F-4D97-AF65-F5344CB8AC3E}">
        <p14:creationId xmlns:p14="http://schemas.microsoft.com/office/powerpoint/2010/main" val="2877634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9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1" grpId="0"/>
      <p:bldP spid="89" grpId="0"/>
      <p:bldP spid="90" grpId="0"/>
      <p:bldP spid="91" grpId="0"/>
      <p:bldP spid="95" grpId="0"/>
      <p:bldP spid="96" grpId="0"/>
      <p:bldP spid="97" grpId="0"/>
      <p:bldP spid="24" grpId="0"/>
      <p:bldP spid="25" grpId="0"/>
      <p:bldP spid="28" grpId="0"/>
      <p:bldP spid="29" grpId="0"/>
      <p:bldP spid="6" grpId="0"/>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DCB33-A178-382F-8837-DAF2E83376E2}"/>
              </a:ext>
            </a:extLst>
          </p:cNvPr>
          <p:cNvSpPr>
            <a:spLocks noGrp="1"/>
          </p:cNvSpPr>
          <p:nvPr>
            <p:ph type="title"/>
          </p:nvPr>
        </p:nvSpPr>
        <p:spPr/>
        <p:txBody>
          <a:bodyPr/>
          <a:lstStyle/>
          <a:p>
            <a:r>
              <a:rPr lang="en-GB" dirty="0">
                <a:latin typeface="Century Gothic" panose="020B0502020202020204" pitchFamily="34" charset="0"/>
              </a:rPr>
              <a:t>Producing Ethanol</a:t>
            </a:r>
          </a:p>
        </p:txBody>
      </p:sp>
      <p:sp>
        <p:nvSpPr>
          <p:cNvPr id="5" name="TextBox 4">
            <a:extLst>
              <a:ext uri="{FF2B5EF4-FFF2-40B4-BE49-F238E27FC236}">
                <a16:creationId xmlns:a16="http://schemas.microsoft.com/office/drawing/2014/main" id="{711609A0-9048-982D-F21C-B53D929308D9}"/>
              </a:ext>
            </a:extLst>
          </p:cNvPr>
          <p:cNvSpPr txBox="1"/>
          <p:nvPr/>
        </p:nvSpPr>
        <p:spPr>
          <a:xfrm>
            <a:off x="465822" y="914189"/>
            <a:ext cx="10879434" cy="461665"/>
          </a:xfrm>
          <a:prstGeom prst="rect">
            <a:avLst/>
          </a:prstGeom>
          <a:noFill/>
        </p:spPr>
        <p:txBody>
          <a:bodyPr wrap="square" rtlCol="0">
            <a:spAutoFit/>
          </a:bodyPr>
          <a:lstStyle/>
          <a:p>
            <a:r>
              <a:rPr lang="en-GB" sz="2400" dirty="0">
                <a:latin typeface="Century Gothic" panose="020B0502020202020204" pitchFamily="34" charset="0"/>
              </a:rPr>
              <a:t>Alkenes can react with water through </a:t>
            </a:r>
            <a:r>
              <a:rPr lang="en-GB" sz="2400" b="1" dirty="0">
                <a:latin typeface="Century Gothic" panose="020B0502020202020204" pitchFamily="34" charset="0"/>
              </a:rPr>
              <a:t>hydration</a:t>
            </a:r>
            <a:r>
              <a:rPr lang="en-GB" sz="2400" dirty="0">
                <a:latin typeface="Century Gothic" panose="020B0502020202020204" pitchFamily="34" charset="0"/>
              </a:rPr>
              <a:t>.</a:t>
            </a:r>
          </a:p>
        </p:txBody>
      </p:sp>
      <p:sp>
        <p:nvSpPr>
          <p:cNvPr id="6" name="TextBox 5">
            <a:extLst>
              <a:ext uri="{FF2B5EF4-FFF2-40B4-BE49-F238E27FC236}">
                <a16:creationId xmlns:a16="http://schemas.microsoft.com/office/drawing/2014/main" id="{4B2AF57C-74D5-2226-87B5-EAA7FE1043DB}"/>
              </a:ext>
            </a:extLst>
          </p:cNvPr>
          <p:cNvSpPr txBox="1"/>
          <p:nvPr/>
        </p:nvSpPr>
        <p:spPr>
          <a:xfrm>
            <a:off x="1812510" y="1880785"/>
            <a:ext cx="1555134" cy="461665"/>
          </a:xfrm>
          <a:prstGeom prst="rect">
            <a:avLst/>
          </a:prstGeom>
          <a:noFill/>
        </p:spPr>
        <p:txBody>
          <a:bodyPr wrap="square" rtlCol="0">
            <a:spAutoFit/>
          </a:bodyPr>
          <a:lstStyle/>
          <a:p>
            <a:r>
              <a:rPr lang="en-GB" sz="2400" b="1" dirty="0">
                <a:latin typeface="Century Gothic" panose="020B0502020202020204" pitchFamily="34" charset="0"/>
              </a:rPr>
              <a:t>Ethene</a:t>
            </a:r>
            <a:endParaRPr lang="en-GB" sz="2400" dirty="0">
              <a:latin typeface="Century Gothic" panose="020B0502020202020204" pitchFamily="34" charset="0"/>
            </a:endParaRPr>
          </a:p>
        </p:txBody>
      </p:sp>
      <p:cxnSp>
        <p:nvCxnSpPr>
          <p:cNvPr id="7" name="Straight Connector 6">
            <a:extLst>
              <a:ext uri="{FF2B5EF4-FFF2-40B4-BE49-F238E27FC236}">
                <a16:creationId xmlns:a16="http://schemas.microsoft.com/office/drawing/2014/main" id="{52976FC5-319E-0BBB-3DA0-F34314E6EA36}"/>
              </a:ext>
            </a:extLst>
          </p:cNvPr>
          <p:cNvCxnSpPr/>
          <p:nvPr/>
        </p:nvCxnSpPr>
        <p:spPr>
          <a:xfrm>
            <a:off x="2098560" y="2775141"/>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28A0113-D0A4-DE64-F1FB-75637D4C68C8}"/>
              </a:ext>
            </a:extLst>
          </p:cNvPr>
          <p:cNvCxnSpPr/>
          <p:nvPr/>
        </p:nvCxnSpPr>
        <p:spPr>
          <a:xfrm>
            <a:off x="2122226" y="3417398"/>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A0E83902-2E43-7807-547A-7BFB8371D481}"/>
              </a:ext>
            </a:extLst>
          </p:cNvPr>
          <p:cNvSpPr txBox="1"/>
          <p:nvPr/>
        </p:nvSpPr>
        <p:spPr>
          <a:xfrm>
            <a:off x="1915397" y="3635112"/>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10" name="TextBox 9">
            <a:extLst>
              <a:ext uri="{FF2B5EF4-FFF2-40B4-BE49-F238E27FC236}">
                <a16:creationId xmlns:a16="http://schemas.microsoft.com/office/drawing/2014/main" id="{91462377-EE08-D411-6BA6-7B827A4C365E}"/>
              </a:ext>
            </a:extLst>
          </p:cNvPr>
          <p:cNvSpPr txBox="1"/>
          <p:nvPr/>
        </p:nvSpPr>
        <p:spPr>
          <a:xfrm>
            <a:off x="1895517" y="2981969"/>
            <a:ext cx="434734"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C</a:t>
            </a:r>
          </a:p>
        </p:txBody>
      </p:sp>
      <p:sp>
        <p:nvSpPr>
          <p:cNvPr id="11" name="TextBox 10">
            <a:extLst>
              <a:ext uri="{FF2B5EF4-FFF2-40B4-BE49-F238E27FC236}">
                <a16:creationId xmlns:a16="http://schemas.microsoft.com/office/drawing/2014/main" id="{54686684-0E33-5A2A-68A9-C3044BC8A541}"/>
              </a:ext>
            </a:extLst>
          </p:cNvPr>
          <p:cNvSpPr txBox="1"/>
          <p:nvPr/>
        </p:nvSpPr>
        <p:spPr>
          <a:xfrm>
            <a:off x="1946158" y="2328827"/>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12" name="Straight Connector 11">
            <a:extLst>
              <a:ext uri="{FF2B5EF4-FFF2-40B4-BE49-F238E27FC236}">
                <a16:creationId xmlns:a16="http://schemas.microsoft.com/office/drawing/2014/main" id="{ADCB0098-288A-70F3-32FF-D59D9B8A7D89}"/>
              </a:ext>
            </a:extLst>
          </p:cNvPr>
          <p:cNvCxnSpPr>
            <a:cxnSpLocks/>
          </p:cNvCxnSpPr>
          <p:nvPr/>
        </p:nvCxnSpPr>
        <p:spPr>
          <a:xfrm flipH="1">
            <a:off x="2296394" y="3192584"/>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76D8E52-494D-B742-C9C3-D4EEFFB286DD}"/>
              </a:ext>
            </a:extLst>
          </p:cNvPr>
          <p:cNvCxnSpPr/>
          <p:nvPr/>
        </p:nvCxnSpPr>
        <p:spPr>
          <a:xfrm>
            <a:off x="2767795" y="2768515"/>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53749CD-6EDA-36B2-6F21-492EEF0D9463}"/>
              </a:ext>
            </a:extLst>
          </p:cNvPr>
          <p:cNvCxnSpPr/>
          <p:nvPr/>
        </p:nvCxnSpPr>
        <p:spPr>
          <a:xfrm>
            <a:off x="2791461" y="3410772"/>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87F8523-007F-08CA-126E-EBB28AAE0D43}"/>
              </a:ext>
            </a:extLst>
          </p:cNvPr>
          <p:cNvSpPr txBox="1"/>
          <p:nvPr/>
        </p:nvSpPr>
        <p:spPr>
          <a:xfrm>
            <a:off x="2584632" y="3628486"/>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16" name="TextBox 15">
            <a:extLst>
              <a:ext uri="{FF2B5EF4-FFF2-40B4-BE49-F238E27FC236}">
                <a16:creationId xmlns:a16="http://schemas.microsoft.com/office/drawing/2014/main" id="{E05F3540-5339-D08A-4A99-148241829003}"/>
              </a:ext>
            </a:extLst>
          </p:cNvPr>
          <p:cNvSpPr txBox="1"/>
          <p:nvPr/>
        </p:nvSpPr>
        <p:spPr>
          <a:xfrm>
            <a:off x="2544873" y="2975343"/>
            <a:ext cx="434734"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C</a:t>
            </a:r>
          </a:p>
        </p:txBody>
      </p:sp>
      <p:sp>
        <p:nvSpPr>
          <p:cNvPr id="17" name="TextBox 16">
            <a:extLst>
              <a:ext uri="{FF2B5EF4-FFF2-40B4-BE49-F238E27FC236}">
                <a16:creationId xmlns:a16="http://schemas.microsoft.com/office/drawing/2014/main" id="{CD89E982-C873-2761-EEC4-DFC687A8F999}"/>
              </a:ext>
            </a:extLst>
          </p:cNvPr>
          <p:cNvSpPr txBox="1"/>
          <p:nvPr/>
        </p:nvSpPr>
        <p:spPr>
          <a:xfrm>
            <a:off x="2615393" y="2322201"/>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18" name="Straight Connector 17">
            <a:extLst>
              <a:ext uri="{FF2B5EF4-FFF2-40B4-BE49-F238E27FC236}">
                <a16:creationId xmlns:a16="http://schemas.microsoft.com/office/drawing/2014/main" id="{E93675FF-E6D8-B233-7B8D-C519E41F41EB}"/>
              </a:ext>
            </a:extLst>
          </p:cNvPr>
          <p:cNvCxnSpPr>
            <a:cxnSpLocks/>
          </p:cNvCxnSpPr>
          <p:nvPr/>
        </p:nvCxnSpPr>
        <p:spPr>
          <a:xfrm flipH="1">
            <a:off x="2289771" y="3265471"/>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1B449F1B-30E8-0982-160F-5BB6D9269AAF}"/>
              </a:ext>
            </a:extLst>
          </p:cNvPr>
          <p:cNvSpPr txBox="1"/>
          <p:nvPr/>
        </p:nvSpPr>
        <p:spPr>
          <a:xfrm>
            <a:off x="3334513" y="2994180"/>
            <a:ext cx="381836" cy="461665"/>
          </a:xfrm>
          <a:prstGeom prst="rect">
            <a:avLst/>
          </a:prstGeom>
          <a:noFill/>
        </p:spPr>
        <p:txBody>
          <a:bodyPr wrap="none" rtlCol="0">
            <a:spAutoFit/>
          </a:bodyPr>
          <a:lstStyle/>
          <a:p>
            <a:r>
              <a:rPr lang="en-GB" sz="2400" dirty="0"/>
              <a:t>+</a:t>
            </a:r>
          </a:p>
        </p:txBody>
      </p:sp>
      <p:sp>
        <p:nvSpPr>
          <p:cNvPr id="20" name="TextBox 19">
            <a:extLst>
              <a:ext uri="{FF2B5EF4-FFF2-40B4-BE49-F238E27FC236}">
                <a16:creationId xmlns:a16="http://schemas.microsoft.com/office/drawing/2014/main" id="{E9565482-D6E8-6077-DDF9-BB7D21A8E05A}"/>
              </a:ext>
            </a:extLst>
          </p:cNvPr>
          <p:cNvSpPr txBox="1"/>
          <p:nvPr/>
        </p:nvSpPr>
        <p:spPr>
          <a:xfrm>
            <a:off x="3952735" y="1874159"/>
            <a:ext cx="1707533" cy="461665"/>
          </a:xfrm>
          <a:prstGeom prst="rect">
            <a:avLst/>
          </a:prstGeom>
          <a:noFill/>
        </p:spPr>
        <p:txBody>
          <a:bodyPr wrap="square" rtlCol="0">
            <a:spAutoFit/>
          </a:bodyPr>
          <a:lstStyle/>
          <a:p>
            <a:r>
              <a:rPr lang="en-GB" sz="2400" b="1" dirty="0">
                <a:latin typeface="Century Gothic" panose="020B0502020202020204" pitchFamily="34" charset="0"/>
              </a:rPr>
              <a:t>Water</a:t>
            </a:r>
            <a:endParaRPr lang="en-GB" sz="2400" dirty="0">
              <a:latin typeface="Century Gothic" panose="020B0502020202020204" pitchFamily="34" charset="0"/>
            </a:endParaRPr>
          </a:p>
        </p:txBody>
      </p:sp>
      <p:sp>
        <p:nvSpPr>
          <p:cNvPr id="21" name="TextBox 20">
            <a:extLst>
              <a:ext uri="{FF2B5EF4-FFF2-40B4-BE49-F238E27FC236}">
                <a16:creationId xmlns:a16="http://schemas.microsoft.com/office/drawing/2014/main" id="{E2191CFC-CA67-D7C9-A2B6-BA69CC3EE526}"/>
              </a:ext>
            </a:extLst>
          </p:cNvPr>
          <p:cNvSpPr txBox="1"/>
          <p:nvPr/>
        </p:nvSpPr>
        <p:spPr>
          <a:xfrm>
            <a:off x="4055621" y="2995221"/>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22" name="TextBox 21">
            <a:extLst>
              <a:ext uri="{FF2B5EF4-FFF2-40B4-BE49-F238E27FC236}">
                <a16:creationId xmlns:a16="http://schemas.microsoft.com/office/drawing/2014/main" id="{4C0DD0A1-659D-9657-E6C1-3755D9DB4D43}"/>
              </a:ext>
            </a:extLst>
          </p:cNvPr>
          <p:cNvSpPr txBox="1"/>
          <p:nvPr/>
        </p:nvSpPr>
        <p:spPr>
          <a:xfrm>
            <a:off x="4704977" y="2988595"/>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23" name="Straight Connector 22">
            <a:extLst>
              <a:ext uri="{FF2B5EF4-FFF2-40B4-BE49-F238E27FC236}">
                <a16:creationId xmlns:a16="http://schemas.microsoft.com/office/drawing/2014/main" id="{40CB06A7-A33F-00B7-CA8A-0D906CAED96D}"/>
              </a:ext>
            </a:extLst>
          </p:cNvPr>
          <p:cNvCxnSpPr>
            <a:cxnSpLocks/>
          </p:cNvCxnSpPr>
          <p:nvPr/>
        </p:nvCxnSpPr>
        <p:spPr>
          <a:xfrm flipH="1">
            <a:off x="4429997" y="3238967"/>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AF4BFF5-9AFA-C263-7571-8B14A38D038A}"/>
              </a:ext>
            </a:extLst>
          </p:cNvPr>
          <p:cNvSpPr txBox="1"/>
          <p:nvPr/>
        </p:nvSpPr>
        <p:spPr>
          <a:xfrm>
            <a:off x="5463607" y="3025721"/>
            <a:ext cx="486030" cy="461665"/>
          </a:xfrm>
          <a:prstGeom prst="rect">
            <a:avLst/>
          </a:prstGeom>
          <a:noFill/>
        </p:spPr>
        <p:txBody>
          <a:bodyPr wrap="none" rtlCol="0">
            <a:spAutoFit/>
          </a:bodyPr>
          <a:lstStyle/>
          <a:p>
            <a:r>
              <a:rPr lang="en-GB" sz="2400" dirty="0">
                <a:sym typeface="Wingdings" pitchFamily="2" charset="2"/>
              </a:rPr>
              <a:t></a:t>
            </a:r>
            <a:endParaRPr lang="en-GB" sz="2400" dirty="0"/>
          </a:p>
        </p:txBody>
      </p:sp>
      <p:cxnSp>
        <p:nvCxnSpPr>
          <p:cNvPr id="25" name="Straight Connector 24">
            <a:extLst>
              <a:ext uri="{FF2B5EF4-FFF2-40B4-BE49-F238E27FC236}">
                <a16:creationId xmlns:a16="http://schemas.microsoft.com/office/drawing/2014/main" id="{2B39CB02-3F3F-4FC2-3DB0-AD85BD92FDCC}"/>
              </a:ext>
            </a:extLst>
          </p:cNvPr>
          <p:cNvCxnSpPr/>
          <p:nvPr/>
        </p:nvCxnSpPr>
        <p:spPr>
          <a:xfrm>
            <a:off x="7081378" y="2788393"/>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1E9E6E62-072F-5ABD-4CDF-6E36D3431229}"/>
              </a:ext>
            </a:extLst>
          </p:cNvPr>
          <p:cNvCxnSpPr/>
          <p:nvPr/>
        </p:nvCxnSpPr>
        <p:spPr>
          <a:xfrm>
            <a:off x="7105044" y="3430650"/>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E00320E6-D3C0-A40F-AB78-AF308ABB6A7E}"/>
              </a:ext>
            </a:extLst>
          </p:cNvPr>
          <p:cNvSpPr txBox="1"/>
          <p:nvPr/>
        </p:nvSpPr>
        <p:spPr>
          <a:xfrm>
            <a:off x="6898215" y="3648364"/>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28" name="TextBox 27">
            <a:extLst>
              <a:ext uri="{FF2B5EF4-FFF2-40B4-BE49-F238E27FC236}">
                <a16:creationId xmlns:a16="http://schemas.microsoft.com/office/drawing/2014/main" id="{937D4733-75C8-0DE1-F448-7AD31B362D33}"/>
              </a:ext>
            </a:extLst>
          </p:cNvPr>
          <p:cNvSpPr txBox="1"/>
          <p:nvPr/>
        </p:nvSpPr>
        <p:spPr>
          <a:xfrm>
            <a:off x="6878335" y="2995221"/>
            <a:ext cx="434734"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C</a:t>
            </a:r>
          </a:p>
        </p:txBody>
      </p:sp>
      <p:sp>
        <p:nvSpPr>
          <p:cNvPr id="29" name="TextBox 28">
            <a:extLst>
              <a:ext uri="{FF2B5EF4-FFF2-40B4-BE49-F238E27FC236}">
                <a16:creationId xmlns:a16="http://schemas.microsoft.com/office/drawing/2014/main" id="{482E3066-FBED-CAB9-47FC-EA61EA966AA9}"/>
              </a:ext>
            </a:extLst>
          </p:cNvPr>
          <p:cNvSpPr txBox="1"/>
          <p:nvPr/>
        </p:nvSpPr>
        <p:spPr>
          <a:xfrm>
            <a:off x="6928976" y="2342079"/>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30" name="Straight Connector 29">
            <a:extLst>
              <a:ext uri="{FF2B5EF4-FFF2-40B4-BE49-F238E27FC236}">
                <a16:creationId xmlns:a16="http://schemas.microsoft.com/office/drawing/2014/main" id="{4D54E21D-599C-7E93-10B8-D3BE6158B861}"/>
              </a:ext>
            </a:extLst>
          </p:cNvPr>
          <p:cNvCxnSpPr>
            <a:cxnSpLocks/>
          </p:cNvCxnSpPr>
          <p:nvPr/>
        </p:nvCxnSpPr>
        <p:spPr>
          <a:xfrm flipH="1">
            <a:off x="7279212" y="3205836"/>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52A958C6-1EFD-7A92-62DC-BAAFC570C6E3}"/>
              </a:ext>
            </a:extLst>
          </p:cNvPr>
          <p:cNvCxnSpPr/>
          <p:nvPr/>
        </p:nvCxnSpPr>
        <p:spPr>
          <a:xfrm>
            <a:off x="7750613" y="2781767"/>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9A94B439-1688-77AD-C9FC-E35D776DFCA4}"/>
              </a:ext>
            </a:extLst>
          </p:cNvPr>
          <p:cNvCxnSpPr/>
          <p:nvPr/>
        </p:nvCxnSpPr>
        <p:spPr>
          <a:xfrm>
            <a:off x="7774279" y="3424024"/>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F4C605C6-F9BB-4EE7-AF08-390A1BAFFB2F}"/>
              </a:ext>
            </a:extLst>
          </p:cNvPr>
          <p:cNvSpPr txBox="1"/>
          <p:nvPr/>
        </p:nvSpPr>
        <p:spPr>
          <a:xfrm>
            <a:off x="7567450" y="3641738"/>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34" name="TextBox 33">
            <a:extLst>
              <a:ext uri="{FF2B5EF4-FFF2-40B4-BE49-F238E27FC236}">
                <a16:creationId xmlns:a16="http://schemas.microsoft.com/office/drawing/2014/main" id="{B2FF08A5-BDB0-DDCF-61E6-038C4C471229}"/>
              </a:ext>
            </a:extLst>
          </p:cNvPr>
          <p:cNvSpPr txBox="1"/>
          <p:nvPr/>
        </p:nvSpPr>
        <p:spPr>
          <a:xfrm>
            <a:off x="7527691" y="2988595"/>
            <a:ext cx="434734"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C</a:t>
            </a:r>
          </a:p>
        </p:txBody>
      </p:sp>
      <p:sp>
        <p:nvSpPr>
          <p:cNvPr id="35" name="TextBox 34">
            <a:extLst>
              <a:ext uri="{FF2B5EF4-FFF2-40B4-BE49-F238E27FC236}">
                <a16:creationId xmlns:a16="http://schemas.microsoft.com/office/drawing/2014/main" id="{557D2189-763A-7A01-2FC2-B7AA2805AAAB}"/>
              </a:ext>
            </a:extLst>
          </p:cNvPr>
          <p:cNvSpPr txBox="1"/>
          <p:nvPr/>
        </p:nvSpPr>
        <p:spPr>
          <a:xfrm>
            <a:off x="7598211" y="2335453"/>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36" name="Straight Connector 35">
            <a:extLst>
              <a:ext uri="{FF2B5EF4-FFF2-40B4-BE49-F238E27FC236}">
                <a16:creationId xmlns:a16="http://schemas.microsoft.com/office/drawing/2014/main" id="{A276E38B-E197-E4E1-4D21-CE85CEFEA366}"/>
              </a:ext>
            </a:extLst>
          </p:cNvPr>
          <p:cNvCxnSpPr>
            <a:cxnSpLocks/>
          </p:cNvCxnSpPr>
          <p:nvPr/>
        </p:nvCxnSpPr>
        <p:spPr>
          <a:xfrm flipH="1">
            <a:off x="7908694" y="3238966"/>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8747A377-7120-0CE5-BA52-7EC8E8DE1609}"/>
              </a:ext>
            </a:extLst>
          </p:cNvPr>
          <p:cNvCxnSpPr>
            <a:cxnSpLocks/>
          </p:cNvCxnSpPr>
          <p:nvPr/>
        </p:nvCxnSpPr>
        <p:spPr>
          <a:xfrm flipH="1">
            <a:off x="6570225" y="3232340"/>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4BC80D16-8210-ACE2-4B9D-E9B2BF437B7E}"/>
              </a:ext>
            </a:extLst>
          </p:cNvPr>
          <p:cNvSpPr txBox="1"/>
          <p:nvPr/>
        </p:nvSpPr>
        <p:spPr>
          <a:xfrm>
            <a:off x="6248855" y="3001847"/>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39" name="TextBox 38">
            <a:extLst>
              <a:ext uri="{FF2B5EF4-FFF2-40B4-BE49-F238E27FC236}">
                <a16:creationId xmlns:a16="http://schemas.microsoft.com/office/drawing/2014/main" id="{AEEB5DBF-D638-7C1D-EED5-F35E83240486}"/>
              </a:ext>
            </a:extLst>
          </p:cNvPr>
          <p:cNvSpPr txBox="1"/>
          <p:nvPr/>
        </p:nvSpPr>
        <p:spPr>
          <a:xfrm>
            <a:off x="8920228" y="2978523"/>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40" name="TextBox 39">
            <a:extLst>
              <a:ext uri="{FF2B5EF4-FFF2-40B4-BE49-F238E27FC236}">
                <a16:creationId xmlns:a16="http://schemas.microsoft.com/office/drawing/2014/main" id="{3EC23EAE-2D38-8453-460E-FFBB370FD138}"/>
              </a:ext>
            </a:extLst>
          </p:cNvPr>
          <p:cNvSpPr txBox="1"/>
          <p:nvPr/>
        </p:nvSpPr>
        <p:spPr>
          <a:xfrm>
            <a:off x="6690900" y="1835727"/>
            <a:ext cx="3470073" cy="461665"/>
          </a:xfrm>
          <a:prstGeom prst="rect">
            <a:avLst/>
          </a:prstGeom>
          <a:noFill/>
        </p:spPr>
        <p:txBody>
          <a:bodyPr wrap="square" rtlCol="0">
            <a:spAutoFit/>
          </a:bodyPr>
          <a:lstStyle/>
          <a:p>
            <a:r>
              <a:rPr lang="en-GB" sz="2400" b="1" dirty="0">
                <a:latin typeface="Century Gothic" panose="020B0502020202020204" pitchFamily="34" charset="0"/>
              </a:rPr>
              <a:t>Ethanol</a:t>
            </a:r>
            <a:endParaRPr lang="en-GB" sz="2400" dirty="0">
              <a:latin typeface="Century Gothic" panose="020B0502020202020204" pitchFamily="34" charset="0"/>
            </a:endParaRPr>
          </a:p>
        </p:txBody>
      </p:sp>
      <p:cxnSp>
        <p:nvCxnSpPr>
          <p:cNvPr id="41" name="Straight Connector 40">
            <a:extLst>
              <a:ext uri="{FF2B5EF4-FFF2-40B4-BE49-F238E27FC236}">
                <a16:creationId xmlns:a16="http://schemas.microsoft.com/office/drawing/2014/main" id="{21931682-FED8-173B-6F64-39197391AFEB}"/>
              </a:ext>
            </a:extLst>
          </p:cNvPr>
          <p:cNvCxnSpPr>
            <a:cxnSpLocks/>
          </p:cNvCxnSpPr>
          <p:nvPr/>
        </p:nvCxnSpPr>
        <p:spPr>
          <a:xfrm flipH="1">
            <a:off x="8591446" y="3208486"/>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E7E6DA6F-B334-F97A-A7A1-5E2BAF29B73A}"/>
              </a:ext>
            </a:extLst>
          </p:cNvPr>
          <p:cNvSpPr txBox="1"/>
          <p:nvPr/>
        </p:nvSpPr>
        <p:spPr>
          <a:xfrm>
            <a:off x="8194804" y="2984619"/>
            <a:ext cx="44275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O</a:t>
            </a:r>
          </a:p>
        </p:txBody>
      </p:sp>
      <p:sp>
        <p:nvSpPr>
          <p:cNvPr id="43" name="Oval 42">
            <a:extLst>
              <a:ext uri="{FF2B5EF4-FFF2-40B4-BE49-F238E27FC236}">
                <a16:creationId xmlns:a16="http://schemas.microsoft.com/office/drawing/2014/main" id="{8A95ACC5-3C3A-21C1-3ABD-9F790710A92D}"/>
              </a:ext>
            </a:extLst>
          </p:cNvPr>
          <p:cNvSpPr/>
          <p:nvPr/>
        </p:nvSpPr>
        <p:spPr>
          <a:xfrm>
            <a:off x="6181344" y="2816352"/>
            <a:ext cx="585216" cy="786384"/>
          </a:xfrm>
          <a:prstGeom prst="ellipse">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Oval 43">
            <a:extLst>
              <a:ext uri="{FF2B5EF4-FFF2-40B4-BE49-F238E27FC236}">
                <a16:creationId xmlns:a16="http://schemas.microsoft.com/office/drawing/2014/main" id="{A8C5215D-B528-A246-720D-BA62047D728C}"/>
              </a:ext>
            </a:extLst>
          </p:cNvPr>
          <p:cNvSpPr/>
          <p:nvPr/>
        </p:nvSpPr>
        <p:spPr>
          <a:xfrm>
            <a:off x="8107680" y="2712720"/>
            <a:ext cx="1310640" cy="944880"/>
          </a:xfrm>
          <a:prstGeom prst="ellipse">
            <a:avLst/>
          </a:prstGeom>
          <a:noFill/>
          <a:ln w="571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TextBox 44">
            <a:extLst>
              <a:ext uri="{FF2B5EF4-FFF2-40B4-BE49-F238E27FC236}">
                <a16:creationId xmlns:a16="http://schemas.microsoft.com/office/drawing/2014/main" id="{CD9822B7-AC22-3277-E68C-F24BD991300E}"/>
              </a:ext>
            </a:extLst>
          </p:cNvPr>
          <p:cNvSpPr txBox="1"/>
          <p:nvPr/>
        </p:nvSpPr>
        <p:spPr>
          <a:xfrm>
            <a:off x="2798065" y="4586879"/>
            <a:ext cx="5175504" cy="461665"/>
          </a:xfrm>
          <a:prstGeom prst="rect">
            <a:avLst/>
          </a:prstGeom>
          <a:noFill/>
        </p:spPr>
        <p:txBody>
          <a:bodyPr wrap="square" rtlCol="0">
            <a:spAutoFit/>
          </a:bodyPr>
          <a:lstStyle/>
          <a:p>
            <a:r>
              <a:rPr lang="en-GB" sz="2400" b="1" dirty="0">
                <a:latin typeface="Century Gothic" panose="020B0502020202020204" pitchFamily="34" charset="0"/>
              </a:rPr>
              <a:t>C</a:t>
            </a:r>
            <a:r>
              <a:rPr lang="en-GB" sz="2400" b="1" baseline="-25000" dirty="0">
                <a:latin typeface="Century Gothic" panose="020B0502020202020204" pitchFamily="34" charset="0"/>
              </a:rPr>
              <a:t>2</a:t>
            </a:r>
            <a:r>
              <a:rPr lang="en-GB" sz="2400" b="1" dirty="0">
                <a:latin typeface="Century Gothic" panose="020B0502020202020204" pitchFamily="34" charset="0"/>
              </a:rPr>
              <a:t>H</a:t>
            </a:r>
            <a:r>
              <a:rPr lang="en-GB" sz="2400" b="1" baseline="-25000" dirty="0">
                <a:latin typeface="Century Gothic" panose="020B0502020202020204" pitchFamily="34" charset="0"/>
              </a:rPr>
              <a:t>4</a:t>
            </a:r>
            <a:r>
              <a:rPr lang="en-GB" sz="2400" b="1" dirty="0">
                <a:latin typeface="Century Gothic" panose="020B0502020202020204" pitchFamily="34" charset="0"/>
              </a:rPr>
              <a:t> </a:t>
            </a:r>
            <a:r>
              <a:rPr lang="en-GB" sz="2400" b="1" baseline="-25000" dirty="0">
                <a:latin typeface="Century Gothic" panose="020B0502020202020204" pitchFamily="34" charset="0"/>
              </a:rPr>
              <a:t>    </a:t>
            </a:r>
            <a:r>
              <a:rPr lang="en-GB" sz="2400" b="1" dirty="0">
                <a:latin typeface="Century Gothic" panose="020B0502020202020204" pitchFamily="34" charset="0"/>
              </a:rPr>
              <a:t> +      H</a:t>
            </a:r>
            <a:r>
              <a:rPr lang="en-GB" sz="2400" b="1" baseline="-25000" dirty="0">
                <a:latin typeface="Century Gothic" panose="020B0502020202020204" pitchFamily="34" charset="0"/>
              </a:rPr>
              <a:t>2</a:t>
            </a:r>
            <a:r>
              <a:rPr lang="en-GB" sz="2400" b="1" dirty="0">
                <a:latin typeface="Century Gothic" panose="020B0502020202020204" pitchFamily="34" charset="0"/>
              </a:rPr>
              <a:t>O     </a:t>
            </a:r>
            <a:r>
              <a:rPr lang="en-GB" sz="2400" b="1" dirty="0">
                <a:latin typeface="Century Gothic" panose="020B0502020202020204" pitchFamily="34" charset="0"/>
                <a:sym typeface="Wingdings" pitchFamily="2" charset="2"/>
              </a:rPr>
              <a:t>     C</a:t>
            </a:r>
            <a:r>
              <a:rPr lang="en-GB" sz="2400" b="1" baseline="-25000" dirty="0">
                <a:latin typeface="Century Gothic" panose="020B0502020202020204" pitchFamily="34" charset="0"/>
                <a:sym typeface="Wingdings" pitchFamily="2" charset="2"/>
              </a:rPr>
              <a:t>2</a:t>
            </a:r>
            <a:r>
              <a:rPr lang="en-GB" sz="2400" b="1" dirty="0">
                <a:latin typeface="Century Gothic" panose="020B0502020202020204" pitchFamily="34" charset="0"/>
                <a:sym typeface="Wingdings" pitchFamily="2" charset="2"/>
              </a:rPr>
              <a:t>H</a:t>
            </a:r>
            <a:r>
              <a:rPr lang="en-GB" sz="2400" b="1" baseline="-25000" dirty="0">
                <a:latin typeface="Century Gothic" panose="020B0502020202020204" pitchFamily="34" charset="0"/>
                <a:sym typeface="Wingdings" pitchFamily="2" charset="2"/>
              </a:rPr>
              <a:t>5</a:t>
            </a:r>
            <a:r>
              <a:rPr lang="en-GB" sz="2400" b="1" dirty="0">
                <a:latin typeface="Century Gothic" panose="020B0502020202020204" pitchFamily="34" charset="0"/>
                <a:sym typeface="Wingdings" pitchFamily="2" charset="2"/>
              </a:rPr>
              <a:t>OH</a:t>
            </a:r>
            <a:endParaRPr lang="en-GB" sz="2400" dirty="0">
              <a:latin typeface="Century Gothic" panose="020B0502020202020204" pitchFamily="34" charset="0"/>
            </a:endParaRPr>
          </a:p>
        </p:txBody>
      </p:sp>
      <p:sp>
        <p:nvSpPr>
          <p:cNvPr id="46" name="TextBox 45">
            <a:extLst>
              <a:ext uri="{FF2B5EF4-FFF2-40B4-BE49-F238E27FC236}">
                <a16:creationId xmlns:a16="http://schemas.microsoft.com/office/drawing/2014/main" id="{3C9A6252-63B8-24A9-BB8F-1EDCFCCFDB75}"/>
              </a:ext>
            </a:extLst>
          </p:cNvPr>
          <p:cNvSpPr txBox="1"/>
          <p:nvPr/>
        </p:nvSpPr>
        <p:spPr>
          <a:xfrm>
            <a:off x="609600" y="5415935"/>
            <a:ext cx="9942575" cy="830997"/>
          </a:xfrm>
          <a:prstGeom prst="rect">
            <a:avLst/>
          </a:prstGeom>
          <a:noFill/>
        </p:spPr>
        <p:txBody>
          <a:bodyPr wrap="square" rtlCol="0">
            <a:spAutoFit/>
          </a:bodyPr>
          <a:lstStyle/>
          <a:p>
            <a:r>
              <a:rPr lang="en-GB" sz="2400" b="1" dirty="0">
                <a:latin typeface="Century Gothic" panose="020B0502020202020204" pitchFamily="34" charset="0"/>
              </a:rPr>
              <a:t>Ethene</a:t>
            </a:r>
            <a:r>
              <a:rPr lang="en-GB" sz="2400" dirty="0">
                <a:latin typeface="Century Gothic" panose="020B0502020202020204" pitchFamily="34" charset="0"/>
              </a:rPr>
              <a:t> for this reaction is obtained from </a:t>
            </a:r>
            <a:r>
              <a:rPr lang="en-GB" sz="2400" b="1" dirty="0">
                <a:latin typeface="Century Gothic" panose="020B0502020202020204" pitchFamily="34" charset="0"/>
              </a:rPr>
              <a:t>crude oil</a:t>
            </a:r>
            <a:r>
              <a:rPr lang="en-GB" sz="2400" dirty="0">
                <a:latin typeface="Century Gothic" panose="020B0502020202020204" pitchFamily="34" charset="0"/>
              </a:rPr>
              <a:t>, through </a:t>
            </a:r>
            <a:r>
              <a:rPr lang="en-GB" sz="2400" b="1" dirty="0">
                <a:latin typeface="Century Gothic" panose="020B0502020202020204" pitchFamily="34" charset="0"/>
              </a:rPr>
              <a:t>fractional distillation </a:t>
            </a:r>
            <a:r>
              <a:rPr lang="en-GB" sz="2400" dirty="0">
                <a:latin typeface="Century Gothic" panose="020B0502020202020204" pitchFamily="34" charset="0"/>
              </a:rPr>
              <a:t>and </a:t>
            </a:r>
            <a:r>
              <a:rPr lang="en-GB" sz="2400" b="1" dirty="0">
                <a:latin typeface="Century Gothic" panose="020B0502020202020204" pitchFamily="34" charset="0"/>
              </a:rPr>
              <a:t>cracking</a:t>
            </a:r>
            <a:r>
              <a:rPr lang="en-GB" sz="2400" dirty="0">
                <a:latin typeface="Century Gothic" panose="020B0502020202020204" pitchFamily="34" charset="0"/>
              </a:rPr>
              <a:t>.</a:t>
            </a:r>
          </a:p>
        </p:txBody>
      </p:sp>
    </p:spTree>
    <p:extLst>
      <p:ext uri="{BB962C8B-B14F-4D97-AF65-F5344CB8AC3E}">
        <p14:creationId xmlns:p14="http://schemas.microsoft.com/office/powerpoint/2010/main" val="1397570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0"/>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2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7"/>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28"/>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9"/>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30"/>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31"/>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32"/>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33"/>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4"/>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35"/>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36"/>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37"/>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38"/>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39"/>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41"/>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4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0" nodeType="clickEffect">
                                  <p:stCondLst>
                                    <p:cond delay="0"/>
                                  </p:stCondLst>
                                  <p:childTnLst>
                                    <p:set>
                                      <p:cBhvr>
                                        <p:cTn id="92" dur="1" fill="hold">
                                          <p:stCondLst>
                                            <p:cond delay="0"/>
                                          </p:stCondLst>
                                        </p:cTn>
                                        <p:tgtEl>
                                          <p:spTgt spid="43"/>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44"/>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45"/>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1" nodeType="clickEffect">
                                  <p:stCondLst>
                                    <p:cond delay="0"/>
                                  </p:stCondLst>
                                  <p:childTnLst>
                                    <p:set>
                                      <p:cBhvr>
                                        <p:cTn id="102" dur="1" fill="hold">
                                          <p:stCondLst>
                                            <p:cond delay="0"/>
                                          </p:stCondLst>
                                        </p:cTn>
                                        <p:tgtEl>
                                          <p:spTgt spid="45"/>
                                        </p:tgtEl>
                                        <p:attrNameLst>
                                          <p:attrName>style.visibility</p:attrName>
                                        </p:attrNameLst>
                                      </p:cBhvr>
                                      <p:to>
                                        <p:strVal val="visible"/>
                                      </p:to>
                                    </p:set>
                                  </p:childTnLst>
                                </p:cTn>
                              </p:par>
                              <p:par>
                                <p:cTn id="103" presetID="1" presetClass="entr" presetSubtype="0" fill="hold" grpId="0" nodeType="withEffect">
                                  <p:stCondLst>
                                    <p:cond delay="0"/>
                                  </p:stCondLst>
                                  <p:childTnLst>
                                    <p:set>
                                      <p:cBhvr>
                                        <p:cTn id="104" dur="1" fill="hold">
                                          <p:stCondLst>
                                            <p:cond delay="0"/>
                                          </p:stCondLst>
                                        </p:cTn>
                                        <p:tgtEl>
                                          <p:spTgt spid="46"/>
                                        </p:tgtEl>
                                        <p:attrNameLst>
                                          <p:attrName>style.visibility</p:attrName>
                                        </p:attrNameLst>
                                      </p:cBhvr>
                                      <p:to>
                                        <p:strVal val="visible"/>
                                      </p:to>
                                    </p:set>
                                  </p:childTnLst>
                                </p:cTn>
                              </p:par>
                            </p:childTnLst>
                          </p:cTn>
                        </p:par>
                      </p:childTnLst>
                    </p:cTn>
                  </p:par>
                  <p:par>
                    <p:cTn id="105" fill="hold">
                      <p:stCondLst>
                        <p:cond delay="indefinite"/>
                      </p:stCondLst>
                      <p:childTnLst>
                        <p:par>
                          <p:cTn id="106" fill="hold">
                            <p:stCondLst>
                              <p:cond delay="0"/>
                            </p:stCondLst>
                            <p:childTnLst>
                              <p:par>
                                <p:cTn id="107" presetID="1" presetClass="entr" presetSubtype="0" fill="hold" grpId="1" nodeType="clickEffect">
                                  <p:stCondLst>
                                    <p:cond delay="0"/>
                                  </p:stCondLst>
                                  <p:childTnLst>
                                    <p:set>
                                      <p:cBhvr>
                                        <p:cTn id="108"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9" grpId="0"/>
      <p:bldP spid="10" grpId="0"/>
      <p:bldP spid="11" grpId="0"/>
      <p:bldP spid="15" grpId="0"/>
      <p:bldP spid="16" grpId="0"/>
      <p:bldP spid="17" grpId="0"/>
      <p:bldP spid="19" grpId="0"/>
      <p:bldP spid="20" grpId="0"/>
      <p:bldP spid="21" grpId="0"/>
      <p:bldP spid="22" grpId="0"/>
      <p:bldP spid="24" grpId="0"/>
      <p:bldP spid="27" grpId="0"/>
      <p:bldP spid="28" grpId="0"/>
      <p:bldP spid="29" grpId="0"/>
      <p:bldP spid="33" grpId="0"/>
      <p:bldP spid="34" grpId="0"/>
      <p:bldP spid="35" grpId="0"/>
      <p:bldP spid="38" grpId="0"/>
      <p:bldP spid="39" grpId="0"/>
      <p:bldP spid="40" grpId="0"/>
      <p:bldP spid="42" grpId="0"/>
      <p:bldP spid="43" grpId="0" animBg="1"/>
      <p:bldP spid="44" grpId="0" animBg="1"/>
      <p:bldP spid="45" grpId="0"/>
      <p:bldP spid="45" grpId="1"/>
      <p:bldP spid="46" grpId="0"/>
      <p:bldP spid="46" grpId="1"/>
    </p:bld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2254F07-1F8F-4BDD-826C-8F317F8B3F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8DF14CD-FE4E-4B91-BA7F-219603BF8673}">
  <ds:schemaRefs>
    <ds:schemaRef ds:uri="http://purl.org/dc/terms/"/>
    <ds:schemaRef ds:uri="http://schemas.microsoft.com/office/2006/documentManagement/types"/>
    <ds:schemaRef ds:uri="e7f29ac3-c74a-46a7-9e80-ec6458dc319f"/>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9dd66dd2-dc2f-4e10-8286-f1da66314693"/>
    <ds:schemaRef ds:uri="http://www.w3.org/XML/1998/namespace"/>
    <ds:schemaRef ds:uri="http://purl.org/dc/dcmitype/"/>
  </ds:schemaRefs>
</ds:datastoreItem>
</file>

<file path=customXml/itemProps3.xml><?xml version="1.0" encoding="utf-8"?>
<ds:datastoreItem xmlns:ds="http://schemas.openxmlformats.org/officeDocument/2006/customXml" ds:itemID="{A5CE95B1-CCAD-4750-8F05-1DA9DDC39C9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P1.3.2 - Energy Stores</Template>
  <TotalTime>8802</TotalTime>
  <Words>4740</Words>
  <Application>Microsoft Macintosh PowerPoint</Application>
  <PresentationFormat>Widescreen</PresentationFormat>
  <Paragraphs>530</Paragraphs>
  <Slides>26</Slides>
  <Notes>21</Notes>
  <HiddenSlides>6</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26</vt:i4>
      </vt:variant>
    </vt:vector>
  </HeadingPairs>
  <TitlesOfParts>
    <vt:vector size="33" baseType="lpstr">
      <vt:lpstr>Arial</vt:lpstr>
      <vt:lpstr>Calibri</vt:lpstr>
      <vt:lpstr>Century Gothic</vt:lpstr>
      <vt:lpstr>Georgia</vt:lpstr>
      <vt:lpstr>Noto Sans Symbols</vt:lpstr>
      <vt:lpstr>Wingdings</vt:lpstr>
      <vt:lpstr>B2.2.11 Feedback lesson</vt:lpstr>
      <vt:lpstr>Making this resource work for you</vt:lpstr>
      <vt:lpstr>PowerPoint Presentation</vt:lpstr>
      <vt:lpstr>PowerPoint Presentation</vt:lpstr>
      <vt:lpstr>PowerPoint Presentation</vt:lpstr>
      <vt:lpstr>C5.1.9</vt:lpstr>
      <vt:lpstr>PowerPoint Presentation</vt:lpstr>
      <vt:lpstr>This is the fix-it portion of the lesson</vt:lpstr>
      <vt:lpstr>Ethanol</vt:lpstr>
      <vt:lpstr>Producing Ethanol</vt:lpstr>
      <vt:lpstr>Conditions for Hydration</vt:lpstr>
      <vt:lpstr>Reverse Reaction</vt:lpstr>
      <vt:lpstr>Which statements do you agree with?</vt:lpstr>
      <vt:lpstr>Can you explain the difference between these two processes?</vt:lpstr>
      <vt:lpstr>Determine whether each of these statements is true or false</vt:lpstr>
      <vt:lpstr>Drill</vt:lpstr>
      <vt:lpstr>Drill answers</vt:lpstr>
      <vt:lpstr>I: Evaluating Methods of Ethanol Production</vt:lpstr>
      <vt:lpstr>We: Evaluating Methods of Ethanol Production</vt:lpstr>
      <vt:lpstr>You: Evaluating Methods of Ethanol Production</vt:lpstr>
      <vt:lpstr>Worksheet</vt:lpstr>
      <vt:lpstr>Answers</vt:lpstr>
      <vt:lpstr>Answers</vt:lpstr>
      <vt:lpstr>Answers</vt:lpstr>
      <vt:lpstr>Answers</vt:lpstr>
      <vt:lpstr>Answer the questions below.</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1059</cp:revision>
  <dcterms:created xsi:type="dcterms:W3CDTF">2019-03-21T11:24:14Z</dcterms:created>
  <dcterms:modified xsi:type="dcterms:W3CDTF">2024-08-15T12:03:50Z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MediaServiceImageTags">
    <vt:lpwstr/>
  </property>
</Properties>
</file>